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63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BD01A-7A89-4655-97BC-E5004679A8DF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C4DEF-DE1C-40B7-A825-286E0A5A25F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13546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BD01A-7A89-4655-97BC-E5004679A8DF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C4DEF-DE1C-40B7-A825-286E0A5A25F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7159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BD01A-7A89-4655-97BC-E5004679A8DF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C4DEF-DE1C-40B7-A825-286E0A5A25F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90453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BD01A-7A89-4655-97BC-E5004679A8DF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C4DEF-DE1C-40B7-A825-286E0A5A25F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25181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BD01A-7A89-4655-97BC-E5004679A8DF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C4DEF-DE1C-40B7-A825-286E0A5A25F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91280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BD01A-7A89-4655-97BC-E5004679A8DF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C4DEF-DE1C-40B7-A825-286E0A5A25F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34455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BD01A-7A89-4655-97BC-E5004679A8DF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C4DEF-DE1C-40B7-A825-286E0A5A25F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33803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BD01A-7A89-4655-97BC-E5004679A8DF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C4DEF-DE1C-40B7-A825-286E0A5A25F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0788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BD01A-7A89-4655-97BC-E5004679A8DF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C4DEF-DE1C-40B7-A825-286E0A5A25F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3641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BD01A-7A89-4655-97BC-E5004679A8DF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C4DEF-DE1C-40B7-A825-286E0A5A25F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88316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BD01A-7A89-4655-97BC-E5004679A8DF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C4DEF-DE1C-40B7-A825-286E0A5A25F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85618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4BD01A-7A89-4655-97BC-E5004679A8DF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FC4DEF-DE1C-40B7-A825-286E0A5A25F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58889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887896"/>
            <a:ext cx="9144000" cy="2716695"/>
          </a:xfrm>
          <a:solidFill>
            <a:srgbClr val="FF0000"/>
          </a:solidFill>
        </p:spPr>
        <p:txBody>
          <a:bodyPr>
            <a:normAutofit/>
          </a:bodyPr>
          <a:lstStyle/>
          <a:p>
            <a:r>
              <a:rPr lang="id-ID" sz="4800" dirty="0" smtClean="0"/>
              <a:t>PERTEMUAN 11:</a:t>
            </a:r>
            <a:br>
              <a:rPr lang="id-ID" sz="4800" dirty="0" smtClean="0"/>
            </a:br>
            <a:r>
              <a:rPr lang="id-ID" sz="4800" dirty="0" smtClean="0"/>
              <a:t>KONSEP DASAR DKB (LANJUTAN)</a:t>
            </a:r>
            <a:br>
              <a:rPr lang="id-ID" sz="4800" dirty="0" smtClean="0"/>
            </a:br>
            <a:endParaRPr lang="id-ID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147930"/>
            <a:ext cx="9144000" cy="1762540"/>
          </a:xfrm>
          <a:solidFill>
            <a:srgbClr val="0070C0"/>
          </a:solidFill>
        </p:spPr>
        <p:txBody>
          <a:bodyPr/>
          <a:lstStyle/>
          <a:p>
            <a:endParaRPr lang="id-ID" dirty="0" smtClean="0"/>
          </a:p>
          <a:p>
            <a:r>
              <a:rPr lang="id-ID" dirty="0" smtClean="0"/>
              <a:t>Oleh:</a:t>
            </a:r>
          </a:p>
          <a:p>
            <a:r>
              <a:rPr lang="id-ID" dirty="0" smtClean="0"/>
              <a:t>Tim Dosen MKDK BK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491803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638300" y="533400"/>
            <a:ext cx="9080500" cy="1427922"/>
          </a:xfrm>
          <a:solidFill>
            <a:srgbClr val="172BED"/>
          </a:solidFill>
        </p:spPr>
        <p:txBody>
          <a:bodyPr>
            <a:normAutofit/>
          </a:bodyPr>
          <a:lstStyle/>
          <a:p>
            <a:pPr algn="ctr"/>
            <a:r>
              <a:rPr lang="en-US" altLang="id-ID" sz="3600" b="1" dirty="0">
                <a:solidFill>
                  <a:schemeClr val="bg1"/>
                </a:solidFill>
              </a:rPr>
              <a:t>PENGERTIAN DIAGNOSTIK </a:t>
            </a:r>
            <a:br>
              <a:rPr lang="en-US" altLang="id-ID" sz="3600" b="1" dirty="0">
                <a:solidFill>
                  <a:schemeClr val="bg1"/>
                </a:solidFill>
              </a:rPr>
            </a:br>
            <a:r>
              <a:rPr lang="en-US" altLang="id-ID" sz="3600" b="1" dirty="0">
                <a:solidFill>
                  <a:schemeClr val="bg1"/>
                </a:solidFill>
              </a:rPr>
              <a:t>KESULITAN BELAJAR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38300" y="2305878"/>
            <a:ext cx="9029700" cy="3485323"/>
          </a:xfrm>
          <a:solidFill>
            <a:srgbClr val="FF000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id-ID" altLang="id-ID" sz="2400" dirty="0" smtClean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altLang="id-ID" sz="2400" dirty="0" err="1" smtClean="0">
                <a:latin typeface="Comic Sans MS" panose="030F0702030302020204" pitchFamily="66" charset="0"/>
              </a:rPr>
              <a:t>Diagnostik</a:t>
            </a:r>
            <a:r>
              <a:rPr lang="en-US" altLang="id-ID" sz="2400" dirty="0" smtClean="0">
                <a:latin typeface="Comic Sans MS" panose="030F0702030302020204" pitchFamily="66" charset="0"/>
              </a:rPr>
              <a:t> </a:t>
            </a:r>
            <a:r>
              <a:rPr lang="en-US" altLang="id-ID" sz="2400" dirty="0" err="1">
                <a:latin typeface="Comic Sans MS" panose="030F0702030302020204" pitchFamily="66" charset="0"/>
              </a:rPr>
              <a:t>kesulitan</a:t>
            </a:r>
            <a:r>
              <a:rPr lang="en-US" altLang="id-ID" sz="2400" dirty="0">
                <a:latin typeface="Comic Sans MS" panose="030F0702030302020204" pitchFamily="66" charset="0"/>
              </a:rPr>
              <a:t> </a:t>
            </a:r>
            <a:r>
              <a:rPr lang="en-US" altLang="id-ID" sz="2400" dirty="0" err="1">
                <a:latin typeface="Comic Sans MS" panose="030F0702030302020204" pitchFamily="66" charset="0"/>
              </a:rPr>
              <a:t>belajar</a:t>
            </a:r>
            <a:r>
              <a:rPr lang="en-US" altLang="id-ID" sz="2400" dirty="0">
                <a:latin typeface="Comic Sans MS" panose="030F0702030302020204" pitchFamily="66" charset="0"/>
              </a:rPr>
              <a:t> </a:t>
            </a:r>
            <a:r>
              <a:rPr lang="en-US" altLang="id-ID" sz="2400" dirty="0" err="1">
                <a:latin typeface="Comic Sans MS" panose="030F0702030302020204" pitchFamily="66" charset="0"/>
              </a:rPr>
              <a:t>diartikan</a:t>
            </a:r>
            <a:r>
              <a:rPr lang="en-US" altLang="id-ID" sz="2400" dirty="0">
                <a:latin typeface="Comic Sans MS" panose="030F0702030302020204" pitchFamily="66" charset="0"/>
              </a:rPr>
              <a:t> </a:t>
            </a:r>
            <a:r>
              <a:rPr lang="en-US" altLang="id-ID" sz="2400" dirty="0" err="1">
                <a:latin typeface="Comic Sans MS" panose="030F0702030302020204" pitchFamily="66" charset="0"/>
              </a:rPr>
              <a:t>sebagai</a:t>
            </a:r>
            <a:r>
              <a:rPr lang="en-US" altLang="id-ID" sz="2400" dirty="0">
                <a:latin typeface="Comic Sans MS" panose="030F0702030302020204" pitchFamily="66" charset="0"/>
              </a:rPr>
              <a:t> </a:t>
            </a:r>
            <a:r>
              <a:rPr lang="en-US" altLang="id-ID" sz="2400" dirty="0" err="1">
                <a:latin typeface="Comic Sans MS" panose="030F0702030302020204" pitchFamily="66" charset="0"/>
              </a:rPr>
              <a:t>suatu</a:t>
            </a:r>
            <a:r>
              <a:rPr lang="en-US" altLang="id-ID" sz="2400" dirty="0">
                <a:latin typeface="Comic Sans MS" panose="030F0702030302020204" pitchFamily="66" charset="0"/>
              </a:rPr>
              <a:t> proses </a:t>
            </a:r>
            <a:r>
              <a:rPr lang="en-US" altLang="id-ID" sz="2400" dirty="0" err="1">
                <a:latin typeface="Comic Sans MS" panose="030F0702030302020204" pitchFamily="66" charset="0"/>
              </a:rPr>
              <a:t>upaya</a:t>
            </a:r>
            <a:r>
              <a:rPr lang="en-US" altLang="id-ID" sz="2400" dirty="0">
                <a:latin typeface="Comic Sans MS" panose="030F0702030302020204" pitchFamily="66" charset="0"/>
              </a:rPr>
              <a:t> </a:t>
            </a:r>
            <a:r>
              <a:rPr lang="en-US" altLang="id-ID" sz="2400" dirty="0" err="1">
                <a:latin typeface="Comic Sans MS" panose="030F0702030302020204" pitchFamily="66" charset="0"/>
              </a:rPr>
              <a:t>untuk</a:t>
            </a:r>
            <a:r>
              <a:rPr lang="en-US" altLang="id-ID" sz="2400" dirty="0">
                <a:latin typeface="Comic Sans MS" panose="030F0702030302020204" pitchFamily="66" charset="0"/>
              </a:rPr>
              <a:t> </a:t>
            </a:r>
            <a:r>
              <a:rPr lang="en-US" altLang="id-ID" sz="2400" dirty="0" err="1">
                <a:latin typeface="Comic Sans MS" panose="030F0702030302020204" pitchFamily="66" charset="0"/>
              </a:rPr>
              <a:t>memahami</a:t>
            </a:r>
            <a:r>
              <a:rPr lang="en-US" altLang="id-ID" sz="2400" dirty="0">
                <a:latin typeface="Comic Sans MS" panose="030F0702030302020204" pitchFamily="66" charset="0"/>
              </a:rPr>
              <a:t> </a:t>
            </a:r>
            <a:r>
              <a:rPr lang="en-US" altLang="id-ID" sz="2400" dirty="0" err="1">
                <a:latin typeface="Comic Sans MS" panose="030F0702030302020204" pitchFamily="66" charset="0"/>
              </a:rPr>
              <a:t>jenis</a:t>
            </a:r>
            <a:r>
              <a:rPr lang="en-US" altLang="id-ID" sz="2400" dirty="0">
                <a:latin typeface="Comic Sans MS" panose="030F0702030302020204" pitchFamily="66" charset="0"/>
              </a:rPr>
              <a:t> </a:t>
            </a:r>
            <a:r>
              <a:rPr lang="en-US" altLang="id-ID" sz="2400" dirty="0" err="1">
                <a:latin typeface="Comic Sans MS" panose="030F0702030302020204" pitchFamily="66" charset="0"/>
              </a:rPr>
              <a:t>dan</a:t>
            </a:r>
            <a:r>
              <a:rPr lang="en-US" altLang="id-ID" sz="2400" dirty="0">
                <a:latin typeface="Comic Sans MS" panose="030F0702030302020204" pitchFamily="66" charset="0"/>
              </a:rPr>
              <a:t> </a:t>
            </a:r>
            <a:r>
              <a:rPr lang="en-US" altLang="id-ID" sz="2400" dirty="0" err="1">
                <a:latin typeface="Comic Sans MS" panose="030F0702030302020204" pitchFamily="66" charset="0"/>
              </a:rPr>
              <a:t>karakteristik</a:t>
            </a:r>
            <a:r>
              <a:rPr lang="en-US" altLang="id-ID" sz="2400" dirty="0">
                <a:latin typeface="Comic Sans MS" panose="030F0702030302020204" pitchFamily="66" charset="0"/>
              </a:rPr>
              <a:t> </a:t>
            </a:r>
            <a:r>
              <a:rPr lang="en-US" altLang="id-ID" sz="2400" dirty="0" err="1">
                <a:latin typeface="Comic Sans MS" panose="030F0702030302020204" pitchFamily="66" charset="0"/>
              </a:rPr>
              <a:t>serta</a:t>
            </a:r>
            <a:r>
              <a:rPr lang="en-US" altLang="id-ID" sz="2400" dirty="0">
                <a:latin typeface="Comic Sans MS" panose="030F0702030302020204" pitchFamily="66" charset="0"/>
              </a:rPr>
              <a:t> </a:t>
            </a:r>
            <a:r>
              <a:rPr lang="en-US" altLang="id-ID" sz="2400" dirty="0" err="1">
                <a:latin typeface="Comic Sans MS" panose="030F0702030302020204" pitchFamily="66" charset="0"/>
              </a:rPr>
              <a:t>latar</a:t>
            </a:r>
            <a:r>
              <a:rPr lang="en-US" altLang="id-ID" sz="2400" dirty="0">
                <a:latin typeface="Comic Sans MS" panose="030F0702030302020204" pitchFamily="66" charset="0"/>
              </a:rPr>
              <a:t> </a:t>
            </a:r>
            <a:r>
              <a:rPr lang="en-US" altLang="id-ID" sz="2400" dirty="0" err="1">
                <a:latin typeface="Comic Sans MS" panose="030F0702030302020204" pitchFamily="66" charset="0"/>
              </a:rPr>
              <a:t>belakang</a:t>
            </a:r>
            <a:r>
              <a:rPr lang="en-US" altLang="id-ID" sz="2400" dirty="0">
                <a:latin typeface="Comic Sans MS" panose="030F0702030302020204" pitchFamily="66" charset="0"/>
              </a:rPr>
              <a:t> </a:t>
            </a:r>
            <a:r>
              <a:rPr lang="en-US" altLang="id-ID" sz="2400" dirty="0" err="1">
                <a:latin typeface="Comic Sans MS" panose="030F0702030302020204" pitchFamily="66" charset="0"/>
              </a:rPr>
              <a:t>kesulitan-kesulitan</a:t>
            </a:r>
            <a:r>
              <a:rPr lang="en-US" altLang="id-ID" sz="2400" dirty="0">
                <a:latin typeface="Comic Sans MS" panose="030F0702030302020204" pitchFamily="66" charset="0"/>
              </a:rPr>
              <a:t> </a:t>
            </a:r>
            <a:r>
              <a:rPr lang="en-US" altLang="id-ID" sz="2400" dirty="0" err="1">
                <a:latin typeface="Comic Sans MS" panose="030F0702030302020204" pitchFamily="66" charset="0"/>
              </a:rPr>
              <a:t>belajar</a:t>
            </a:r>
            <a:r>
              <a:rPr lang="en-US" altLang="id-ID" sz="2400" dirty="0">
                <a:latin typeface="Comic Sans MS" panose="030F0702030302020204" pitchFamily="66" charset="0"/>
              </a:rPr>
              <a:t> </a:t>
            </a:r>
            <a:r>
              <a:rPr lang="en-US" altLang="id-ID" sz="2400" dirty="0" err="1">
                <a:latin typeface="Comic Sans MS" panose="030F0702030302020204" pitchFamily="66" charset="0"/>
              </a:rPr>
              <a:t>dengan</a:t>
            </a:r>
            <a:r>
              <a:rPr lang="en-US" altLang="id-ID" sz="2400" dirty="0">
                <a:latin typeface="Comic Sans MS" panose="030F0702030302020204" pitchFamily="66" charset="0"/>
              </a:rPr>
              <a:t> </a:t>
            </a:r>
            <a:r>
              <a:rPr lang="en-US" altLang="id-ID" sz="2400" dirty="0" err="1">
                <a:latin typeface="Comic Sans MS" panose="030F0702030302020204" pitchFamily="66" charset="0"/>
              </a:rPr>
              <a:t>menghimpun</a:t>
            </a:r>
            <a:r>
              <a:rPr lang="en-US" altLang="id-ID" sz="2400" dirty="0">
                <a:latin typeface="Comic Sans MS" panose="030F0702030302020204" pitchFamily="66" charset="0"/>
              </a:rPr>
              <a:t> </a:t>
            </a:r>
            <a:r>
              <a:rPr lang="en-US" altLang="id-ID" sz="2400" dirty="0" err="1">
                <a:latin typeface="Comic Sans MS" panose="030F0702030302020204" pitchFamily="66" charset="0"/>
              </a:rPr>
              <a:t>dan</a:t>
            </a:r>
            <a:r>
              <a:rPr lang="en-US" altLang="id-ID" sz="2400" dirty="0">
                <a:latin typeface="Comic Sans MS" panose="030F0702030302020204" pitchFamily="66" charset="0"/>
              </a:rPr>
              <a:t> </a:t>
            </a:r>
            <a:r>
              <a:rPr lang="en-US" altLang="id-ID" sz="2400" dirty="0" err="1">
                <a:latin typeface="Comic Sans MS" panose="030F0702030302020204" pitchFamily="66" charset="0"/>
              </a:rPr>
              <a:t>mempergunakan</a:t>
            </a:r>
            <a:r>
              <a:rPr lang="en-US" altLang="id-ID" sz="2400" dirty="0">
                <a:latin typeface="Comic Sans MS" panose="030F0702030302020204" pitchFamily="66" charset="0"/>
              </a:rPr>
              <a:t> </a:t>
            </a:r>
            <a:r>
              <a:rPr lang="en-US" altLang="id-ID" sz="2400" dirty="0" err="1">
                <a:latin typeface="Comic Sans MS" panose="030F0702030302020204" pitchFamily="66" charset="0"/>
              </a:rPr>
              <a:t>berbagai</a:t>
            </a:r>
            <a:r>
              <a:rPr lang="en-US" altLang="id-ID" sz="2400" dirty="0">
                <a:latin typeface="Comic Sans MS" panose="030F0702030302020204" pitchFamily="66" charset="0"/>
              </a:rPr>
              <a:t> data/</a:t>
            </a:r>
            <a:r>
              <a:rPr lang="en-US" altLang="id-ID" sz="2400" dirty="0" err="1">
                <a:latin typeface="Comic Sans MS" panose="030F0702030302020204" pitchFamily="66" charset="0"/>
              </a:rPr>
              <a:t>informasi</a:t>
            </a:r>
            <a:r>
              <a:rPr lang="en-US" altLang="id-ID" sz="2400" dirty="0">
                <a:latin typeface="Comic Sans MS" panose="030F0702030302020204" pitchFamily="66" charset="0"/>
              </a:rPr>
              <a:t> </a:t>
            </a:r>
            <a:r>
              <a:rPr lang="en-US" altLang="id-ID" sz="2400" dirty="0" err="1">
                <a:latin typeface="Comic Sans MS" panose="030F0702030302020204" pitchFamily="66" charset="0"/>
              </a:rPr>
              <a:t>selengkap</a:t>
            </a:r>
            <a:r>
              <a:rPr lang="en-US" altLang="id-ID" sz="2400" dirty="0">
                <a:latin typeface="Comic Sans MS" panose="030F0702030302020204" pitchFamily="66" charset="0"/>
              </a:rPr>
              <a:t> </a:t>
            </a:r>
            <a:r>
              <a:rPr lang="en-US" altLang="id-ID" sz="2400" dirty="0" err="1">
                <a:latin typeface="Comic Sans MS" panose="030F0702030302020204" pitchFamily="66" charset="0"/>
              </a:rPr>
              <a:t>dan</a:t>
            </a:r>
            <a:r>
              <a:rPr lang="en-US" altLang="id-ID" sz="2400" dirty="0">
                <a:latin typeface="Comic Sans MS" panose="030F0702030302020204" pitchFamily="66" charset="0"/>
              </a:rPr>
              <a:t> </a:t>
            </a:r>
            <a:r>
              <a:rPr lang="en-US" altLang="id-ID" sz="2400" dirty="0" err="1">
                <a:latin typeface="Comic Sans MS" panose="030F0702030302020204" pitchFamily="66" charset="0"/>
              </a:rPr>
              <a:t>seobjektif</a:t>
            </a:r>
            <a:r>
              <a:rPr lang="en-US" altLang="id-ID" sz="2400" dirty="0">
                <a:latin typeface="Comic Sans MS" panose="030F0702030302020204" pitchFamily="66" charset="0"/>
              </a:rPr>
              <a:t> </a:t>
            </a:r>
            <a:r>
              <a:rPr lang="en-US" altLang="id-ID" sz="2400" dirty="0" err="1">
                <a:latin typeface="Comic Sans MS" panose="030F0702030302020204" pitchFamily="66" charset="0"/>
              </a:rPr>
              <a:t>mungkin</a:t>
            </a:r>
            <a:r>
              <a:rPr lang="en-US" altLang="id-ID" sz="2400" dirty="0">
                <a:latin typeface="Comic Sans MS" panose="030F0702030302020204" pitchFamily="66" charset="0"/>
              </a:rPr>
              <a:t> </a:t>
            </a:r>
            <a:r>
              <a:rPr lang="en-US" altLang="id-ID" sz="2400" dirty="0" err="1">
                <a:latin typeface="Comic Sans MS" panose="030F0702030302020204" pitchFamily="66" charset="0"/>
              </a:rPr>
              <a:t>sehingga</a:t>
            </a:r>
            <a:r>
              <a:rPr lang="en-US" altLang="id-ID" sz="2400" dirty="0">
                <a:latin typeface="Comic Sans MS" panose="030F0702030302020204" pitchFamily="66" charset="0"/>
              </a:rPr>
              <a:t> </a:t>
            </a:r>
            <a:r>
              <a:rPr lang="en-US" altLang="id-ID" sz="2400" dirty="0" err="1">
                <a:latin typeface="Comic Sans MS" panose="030F0702030302020204" pitchFamily="66" charset="0"/>
              </a:rPr>
              <a:t>memungkinkan</a:t>
            </a:r>
            <a:r>
              <a:rPr lang="en-US" altLang="id-ID" sz="2400" dirty="0">
                <a:latin typeface="Comic Sans MS" panose="030F0702030302020204" pitchFamily="66" charset="0"/>
              </a:rPr>
              <a:t> </a:t>
            </a:r>
            <a:r>
              <a:rPr lang="en-US" altLang="id-ID" sz="2400" dirty="0" err="1">
                <a:latin typeface="Comic Sans MS" panose="030F0702030302020204" pitchFamily="66" charset="0"/>
              </a:rPr>
              <a:t>untuk</a:t>
            </a:r>
            <a:r>
              <a:rPr lang="en-US" altLang="id-ID" sz="2400" dirty="0">
                <a:latin typeface="Comic Sans MS" panose="030F0702030302020204" pitchFamily="66" charset="0"/>
              </a:rPr>
              <a:t> </a:t>
            </a:r>
            <a:r>
              <a:rPr lang="en-US" altLang="id-ID" sz="2400" dirty="0" err="1">
                <a:latin typeface="Comic Sans MS" panose="030F0702030302020204" pitchFamily="66" charset="0"/>
              </a:rPr>
              <a:t>mengambil</a:t>
            </a:r>
            <a:r>
              <a:rPr lang="en-US" altLang="id-ID" sz="2400" dirty="0">
                <a:latin typeface="Comic Sans MS" panose="030F0702030302020204" pitchFamily="66" charset="0"/>
              </a:rPr>
              <a:t> </a:t>
            </a:r>
            <a:r>
              <a:rPr lang="en-US" altLang="id-ID" sz="2400" dirty="0" err="1">
                <a:latin typeface="Comic Sans MS" panose="030F0702030302020204" pitchFamily="66" charset="0"/>
              </a:rPr>
              <a:t>kesimpulan</a:t>
            </a:r>
            <a:r>
              <a:rPr lang="en-US" altLang="id-ID" sz="2400" dirty="0">
                <a:latin typeface="Comic Sans MS" panose="030F0702030302020204" pitchFamily="66" charset="0"/>
              </a:rPr>
              <a:t> </a:t>
            </a:r>
            <a:r>
              <a:rPr lang="en-US" altLang="id-ID" sz="2400" dirty="0" err="1">
                <a:latin typeface="Comic Sans MS" panose="030F0702030302020204" pitchFamily="66" charset="0"/>
              </a:rPr>
              <a:t>dan</a:t>
            </a:r>
            <a:r>
              <a:rPr lang="en-US" altLang="id-ID" sz="2400" dirty="0">
                <a:latin typeface="Comic Sans MS" panose="030F0702030302020204" pitchFamily="66" charset="0"/>
              </a:rPr>
              <a:t> </a:t>
            </a:r>
            <a:r>
              <a:rPr lang="en-US" altLang="id-ID" sz="2400" dirty="0" err="1">
                <a:latin typeface="Comic Sans MS" panose="030F0702030302020204" pitchFamily="66" charset="0"/>
              </a:rPr>
              <a:t>keputusan</a:t>
            </a:r>
            <a:r>
              <a:rPr lang="en-US" altLang="id-ID" sz="2400" dirty="0">
                <a:latin typeface="Comic Sans MS" panose="030F0702030302020204" pitchFamily="66" charset="0"/>
              </a:rPr>
              <a:t> </a:t>
            </a:r>
            <a:r>
              <a:rPr lang="en-US" altLang="id-ID" sz="2400" dirty="0" err="1">
                <a:latin typeface="Comic Sans MS" panose="030F0702030302020204" pitchFamily="66" charset="0"/>
              </a:rPr>
              <a:t>serta</a:t>
            </a:r>
            <a:r>
              <a:rPr lang="en-US" altLang="id-ID" sz="2400" dirty="0">
                <a:latin typeface="Comic Sans MS" panose="030F0702030302020204" pitchFamily="66" charset="0"/>
              </a:rPr>
              <a:t> </a:t>
            </a:r>
            <a:r>
              <a:rPr lang="en-US" altLang="id-ID" sz="2400" dirty="0" err="1">
                <a:latin typeface="Comic Sans MS" panose="030F0702030302020204" pitchFamily="66" charset="0"/>
              </a:rPr>
              <a:t>mencari</a:t>
            </a:r>
            <a:r>
              <a:rPr lang="en-US" altLang="id-ID" sz="2400" dirty="0">
                <a:latin typeface="Comic Sans MS" panose="030F0702030302020204" pitchFamily="66" charset="0"/>
              </a:rPr>
              <a:t> </a:t>
            </a:r>
            <a:r>
              <a:rPr lang="en-US" altLang="id-ID" sz="2400" dirty="0" err="1">
                <a:latin typeface="Comic Sans MS" panose="030F0702030302020204" pitchFamily="66" charset="0"/>
              </a:rPr>
              <a:t>alternatif</a:t>
            </a:r>
            <a:r>
              <a:rPr lang="en-US" altLang="id-ID" sz="2400" dirty="0">
                <a:latin typeface="Comic Sans MS" panose="030F0702030302020204" pitchFamily="66" charset="0"/>
              </a:rPr>
              <a:t> </a:t>
            </a:r>
            <a:r>
              <a:rPr lang="en-US" altLang="id-ID" sz="2400" dirty="0" err="1">
                <a:latin typeface="Comic Sans MS" panose="030F0702030302020204" pitchFamily="66" charset="0"/>
              </a:rPr>
              <a:t>kemungkinan</a:t>
            </a:r>
            <a:r>
              <a:rPr lang="en-US" altLang="id-ID" sz="2400" dirty="0">
                <a:latin typeface="Comic Sans MS" panose="030F0702030302020204" pitchFamily="66" charset="0"/>
              </a:rPr>
              <a:t> </a:t>
            </a:r>
            <a:r>
              <a:rPr lang="en-US" altLang="id-ID" sz="2400" dirty="0" err="1">
                <a:latin typeface="Comic Sans MS" panose="030F0702030302020204" pitchFamily="66" charset="0"/>
              </a:rPr>
              <a:t>pemecahannya</a:t>
            </a:r>
            <a:endParaRPr lang="en-US" altLang="id-ID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0521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638300" y="263526"/>
            <a:ext cx="8915400" cy="269875"/>
          </a:xfrm>
        </p:spPr>
        <p:txBody>
          <a:bodyPr>
            <a:normAutofit fontScale="90000"/>
          </a:bodyPr>
          <a:lstStyle/>
          <a:p>
            <a:r>
              <a:rPr lang="en-US" altLang="id-ID" sz="2600" b="1"/>
              <a:t>LANGKAH-LANGKAH </a:t>
            </a:r>
            <a:br>
              <a:rPr lang="en-US" altLang="id-ID" sz="2600" b="1"/>
            </a:br>
            <a:r>
              <a:rPr lang="en-US" altLang="id-ID" sz="2600" b="1"/>
              <a:t>DIAGNOSTIK KESULITAN BELAJAR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93864" y="1108076"/>
            <a:ext cx="3411537" cy="873125"/>
          </a:xfrm>
          <a:solidFill>
            <a:srgbClr val="1BF13F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altLang="id-ID" sz="1800"/>
              <a:t>Input 1 :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id-ID" sz="1800"/>
              <a:t>Informasi/data prestasi dan proses belajar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1693864" y="2057401"/>
            <a:ext cx="3411537" cy="9493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0000"/>
              </a:lnSpc>
              <a:buFontTx/>
              <a:buNone/>
            </a:pPr>
            <a:r>
              <a:rPr lang="en-US" altLang="id-ID" sz="1800"/>
              <a:t>Input 2 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id-ID" sz="1800"/>
              <a:t>Informasi/data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id-ID" sz="1800"/>
              <a:t>Test/analisis diagnostik</a:t>
            </a: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1693864" y="3048001"/>
            <a:ext cx="3411537" cy="855663"/>
          </a:xfrm>
          <a:prstGeom prst="rect">
            <a:avLst/>
          </a:prstGeom>
          <a:solidFill>
            <a:srgbClr val="DA230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0000"/>
              </a:lnSpc>
              <a:buFontTx/>
              <a:buNone/>
            </a:pPr>
            <a:r>
              <a:rPr lang="en-US" altLang="id-ID" sz="1800">
                <a:solidFill>
                  <a:schemeClr val="bg1"/>
                </a:solidFill>
              </a:rPr>
              <a:t>Input 3 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id-ID" sz="1800">
                <a:solidFill>
                  <a:schemeClr val="bg1"/>
                </a:solidFill>
              </a:rPr>
              <a:t>Informasi/data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id-ID" sz="1800">
                <a:solidFill>
                  <a:schemeClr val="bg1"/>
                </a:solidFill>
              </a:rPr>
              <a:t>diagnostik</a:t>
            </a: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5765800" y="838201"/>
            <a:ext cx="4902200" cy="1063625"/>
          </a:xfrm>
          <a:prstGeom prst="rect">
            <a:avLst/>
          </a:prstGeom>
          <a:solidFill>
            <a:srgbClr val="172BE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86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eriod"/>
            </a:pPr>
            <a:r>
              <a:rPr lang="en-US" altLang="id-ID">
                <a:solidFill>
                  <a:schemeClr val="bg1"/>
                </a:solidFill>
              </a:rPr>
              <a:t>Identifikasi kasus</a:t>
            </a:r>
          </a:p>
          <a:p>
            <a:pPr>
              <a:spcBef>
                <a:spcPct val="50000"/>
              </a:spcBef>
            </a:pPr>
            <a:r>
              <a:rPr lang="en-US" altLang="id-ID">
                <a:solidFill>
                  <a:schemeClr val="bg1"/>
                </a:solidFill>
              </a:rPr>
              <a:t>	Menandai karyasiswa yang diduga mengalami kesulitan belajar</a:t>
            </a: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5765800" y="2006601"/>
            <a:ext cx="4978400" cy="1063625"/>
          </a:xfrm>
          <a:prstGeom prst="rect">
            <a:avLst/>
          </a:prstGeom>
          <a:solidFill>
            <a:srgbClr val="DA230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86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id-ID">
                <a:solidFill>
                  <a:schemeClr val="bg1"/>
                </a:solidFill>
              </a:rPr>
              <a:t>2. Identifikasi masalah</a:t>
            </a:r>
          </a:p>
          <a:p>
            <a:pPr>
              <a:spcBef>
                <a:spcPct val="50000"/>
              </a:spcBef>
            </a:pPr>
            <a:r>
              <a:rPr lang="en-US" altLang="id-ID">
                <a:solidFill>
                  <a:schemeClr val="bg1"/>
                </a:solidFill>
              </a:rPr>
              <a:t>	Menandai karyasiswa dan melokalisasi dimana letaknya kesulitan</a:t>
            </a:r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5765800" y="3082926"/>
            <a:ext cx="4953000" cy="1061829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86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id-ID"/>
              <a:t>3. Identifikasi faktor penyebab kesulitan</a:t>
            </a:r>
          </a:p>
          <a:p>
            <a:pPr>
              <a:spcBef>
                <a:spcPct val="50000"/>
              </a:spcBef>
            </a:pPr>
            <a:r>
              <a:rPr lang="en-US" altLang="id-ID"/>
              <a:t>	Menemukan jenis dan karakteristik kesulitan dengan faktor penyebabnya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5765800" y="4325939"/>
            <a:ext cx="4902200" cy="1063625"/>
          </a:xfrm>
          <a:prstGeom prst="rect">
            <a:avLst/>
          </a:prstGeom>
          <a:solidFill>
            <a:srgbClr val="1BF13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86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id-ID"/>
              <a:t>4. Prognosis</a:t>
            </a:r>
          </a:p>
          <a:p>
            <a:pPr>
              <a:spcBef>
                <a:spcPct val="50000"/>
              </a:spcBef>
            </a:pPr>
            <a:r>
              <a:rPr lang="en-US" altLang="id-ID"/>
              <a:t>	Mengambil kesimpulan dan keputusan serta meramalkan kemungkinan penyembuhan</a:t>
            </a:r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5765800" y="5435600"/>
            <a:ext cx="4978400" cy="788988"/>
          </a:xfrm>
          <a:prstGeom prst="rect">
            <a:avLst/>
          </a:prstGeom>
          <a:solidFill>
            <a:srgbClr val="A7A0F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86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id-ID"/>
              <a:t>5. Rekomendasi / referal</a:t>
            </a:r>
          </a:p>
          <a:p>
            <a:pPr>
              <a:spcBef>
                <a:spcPct val="50000"/>
              </a:spcBef>
            </a:pPr>
            <a:r>
              <a:rPr lang="en-US" altLang="id-ID"/>
              <a:t>	Membuat saran alternatif pemecahan</a:t>
            </a:r>
          </a:p>
        </p:txBody>
      </p:sp>
      <p:sp>
        <p:nvSpPr>
          <p:cNvPr id="4107" name="Line 11"/>
          <p:cNvSpPr>
            <a:spLocks noChangeShapeType="1"/>
          </p:cNvSpPr>
          <p:nvPr/>
        </p:nvSpPr>
        <p:spPr bwMode="auto">
          <a:xfrm>
            <a:off x="5105400" y="1423988"/>
            <a:ext cx="66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4109" name="Line 13"/>
          <p:cNvSpPr>
            <a:spLocks noChangeShapeType="1"/>
          </p:cNvSpPr>
          <p:nvPr/>
        </p:nvSpPr>
        <p:spPr bwMode="auto">
          <a:xfrm>
            <a:off x="5105400" y="2492375"/>
            <a:ext cx="66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4110" name="Line 14"/>
          <p:cNvSpPr>
            <a:spLocks noChangeShapeType="1"/>
          </p:cNvSpPr>
          <p:nvPr/>
        </p:nvSpPr>
        <p:spPr bwMode="auto">
          <a:xfrm>
            <a:off x="5105400" y="3600450"/>
            <a:ext cx="66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4111" name="Line 15"/>
          <p:cNvSpPr>
            <a:spLocks noChangeShapeType="1"/>
          </p:cNvSpPr>
          <p:nvPr/>
        </p:nvSpPr>
        <p:spPr bwMode="auto">
          <a:xfrm>
            <a:off x="8077200" y="1846263"/>
            <a:ext cx="0" cy="158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4112" name="Line 16"/>
          <p:cNvSpPr>
            <a:spLocks noChangeShapeType="1"/>
          </p:cNvSpPr>
          <p:nvPr/>
        </p:nvSpPr>
        <p:spPr bwMode="auto">
          <a:xfrm>
            <a:off x="8077200" y="2927350"/>
            <a:ext cx="0" cy="158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4113" name="Line 17"/>
          <p:cNvSpPr>
            <a:spLocks noChangeShapeType="1"/>
          </p:cNvSpPr>
          <p:nvPr/>
        </p:nvSpPr>
        <p:spPr bwMode="auto">
          <a:xfrm>
            <a:off x="8077200" y="4181476"/>
            <a:ext cx="0" cy="157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4114" name="Line 18"/>
          <p:cNvSpPr>
            <a:spLocks noChangeShapeType="1"/>
          </p:cNvSpPr>
          <p:nvPr/>
        </p:nvSpPr>
        <p:spPr bwMode="auto">
          <a:xfrm>
            <a:off x="8077200" y="5275263"/>
            <a:ext cx="0" cy="158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4115" name="Text Box 19"/>
          <p:cNvSpPr txBox="1">
            <a:spLocks noChangeArrowheads="1"/>
          </p:cNvSpPr>
          <p:nvPr/>
        </p:nvSpPr>
        <p:spPr bwMode="auto">
          <a:xfrm>
            <a:off x="3279483" y="6302376"/>
            <a:ext cx="543142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id-ID"/>
              <a:t>Gambar 2. Langkah-langkah Diagnostik Kesulitan Belajar</a:t>
            </a:r>
          </a:p>
          <a:p>
            <a:pPr algn="ctr"/>
            <a:r>
              <a:rPr lang="en-US" altLang="id-ID"/>
              <a:t>(Sumber : Abin Syamsudin, 1999)</a:t>
            </a:r>
          </a:p>
        </p:txBody>
      </p:sp>
    </p:spTree>
    <p:extLst>
      <p:ext uri="{BB962C8B-B14F-4D97-AF65-F5344CB8AC3E}">
        <p14:creationId xmlns:p14="http://schemas.microsoft.com/office/powerpoint/2010/main" val="78562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693863" y="275883"/>
            <a:ext cx="8915400" cy="474662"/>
          </a:xfrm>
        </p:spPr>
        <p:txBody>
          <a:bodyPr/>
          <a:lstStyle/>
          <a:p>
            <a:pPr algn="ctr"/>
            <a:r>
              <a:rPr lang="en-US" altLang="id-ID" sz="2400" b="1" dirty="0"/>
              <a:t>PROSEDUR DIAGNOSTIK KESULITAN BELAJAR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14664" y="914400"/>
            <a:ext cx="6053137" cy="827088"/>
          </a:xfrm>
          <a:solidFill>
            <a:srgbClr val="DA2304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en-US" altLang="id-ID" sz="2400" u="sng">
                <a:solidFill>
                  <a:schemeClr val="bg1"/>
                </a:solidFill>
              </a:rPr>
              <a:t>5. How Can Errors Be Prevented?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altLang="id-ID" sz="2400">
                <a:solidFill>
                  <a:schemeClr val="bg1"/>
                </a:solidFill>
              </a:rPr>
              <a:t>Bagaimana kelemahan itu dapat dicegah?</a:t>
            </a: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2490788" y="1911350"/>
            <a:ext cx="6934200" cy="755650"/>
          </a:xfrm>
          <a:prstGeom prst="rect">
            <a:avLst/>
          </a:prstGeom>
          <a:solidFill>
            <a:srgbClr val="172BE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id-ID" sz="1600" u="sng">
                <a:solidFill>
                  <a:schemeClr val="bg1"/>
                </a:solidFill>
              </a:rPr>
              <a:t>4.  What Remedies Are Suggested?</a:t>
            </a:r>
          </a:p>
          <a:p>
            <a:pPr algn="ctr">
              <a:buFontTx/>
              <a:buNone/>
            </a:pPr>
            <a:r>
              <a:rPr lang="en-US" altLang="id-ID" sz="1400">
                <a:solidFill>
                  <a:schemeClr val="bg1"/>
                </a:solidFill>
              </a:rPr>
              <a:t>Penyembuhan-penyembuhan apakah yang disarankan?</a:t>
            </a: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2160588" y="2901950"/>
            <a:ext cx="7594600" cy="75565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90600" indent="-5334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600" indent="-381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09800" indent="-381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id-ID" sz="1600" u="sng"/>
              <a:t>3. Why Are The Errors Located? </a:t>
            </a:r>
          </a:p>
          <a:p>
            <a:pPr algn="ctr">
              <a:buFontTx/>
              <a:buNone/>
            </a:pPr>
            <a:r>
              <a:rPr lang="en-US" altLang="id-ID" sz="1600"/>
              <a:t>Mengapa kelemahan-kelemahan itu terjadi?</a:t>
            </a: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1995489" y="3814764"/>
            <a:ext cx="7953375" cy="681037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90600" indent="-5334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600" indent="-381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09800" indent="-381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id-ID" sz="1600" u="sng">
                <a:solidFill>
                  <a:schemeClr val="bg1"/>
                </a:solidFill>
              </a:rPr>
              <a:t>2. Where  Are The Errors Located? </a:t>
            </a:r>
          </a:p>
          <a:p>
            <a:pPr algn="ctr">
              <a:buFontTx/>
              <a:buNone/>
            </a:pPr>
            <a:r>
              <a:rPr lang="en-US" altLang="id-ID" sz="1600">
                <a:solidFill>
                  <a:schemeClr val="bg1"/>
                </a:solidFill>
              </a:rPr>
              <a:t>Dimanakah kelemahan-kelemahan itu dpaat dilokalisasikan?</a:t>
            </a:r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1803400" y="4730750"/>
            <a:ext cx="8364538" cy="755650"/>
          </a:xfrm>
          <a:prstGeom prst="rect">
            <a:avLst/>
          </a:prstGeom>
          <a:solidFill>
            <a:srgbClr val="1BF13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90600" indent="-5334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600" indent="-381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09800" indent="-381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id-ID" sz="1600" u="sng"/>
              <a:t>1.  Wh0  Are The Pupils Having Trouble? </a:t>
            </a:r>
          </a:p>
          <a:p>
            <a:pPr algn="ctr">
              <a:buFontTx/>
              <a:buNone/>
            </a:pPr>
            <a:r>
              <a:rPr lang="en-US" altLang="id-ID" sz="1600"/>
              <a:t>Siapa-saipa yang mengalami gangguan?</a:t>
            </a: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2209800" y="5697538"/>
            <a:ext cx="8255000" cy="779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id-ID"/>
              <a:t>Gambar 1 Prosedur Diagnostik kesulitan belajar</a:t>
            </a:r>
          </a:p>
          <a:p>
            <a:pPr algn="ctr">
              <a:spcBef>
                <a:spcPct val="50000"/>
              </a:spcBef>
            </a:pPr>
            <a:r>
              <a:rPr lang="en-US" altLang="id-ID"/>
              <a:t>(Sumber : Abin Syamsuddin, 1999)</a:t>
            </a:r>
          </a:p>
        </p:txBody>
      </p:sp>
    </p:spTree>
    <p:extLst>
      <p:ext uri="{BB962C8B-B14F-4D97-AF65-F5344CB8AC3E}">
        <p14:creationId xmlns:p14="http://schemas.microsoft.com/office/powerpoint/2010/main" val="83038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2299943"/>
            <a:ext cx="10515600" cy="1325563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id-ID" sz="6000" b="1" dirty="0" smtClean="0"/>
              <a:t>TERIMA KASIH</a:t>
            </a:r>
            <a:endParaRPr lang="id-ID" sz="6000" b="1" dirty="0"/>
          </a:p>
        </p:txBody>
      </p:sp>
    </p:spTree>
    <p:extLst>
      <p:ext uri="{BB962C8B-B14F-4D97-AF65-F5344CB8AC3E}">
        <p14:creationId xmlns:p14="http://schemas.microsoft.com/office/powerpoint/2010/main" val="28991132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193</Words>
  <Application>Microsoft Office PowerPoint</Application>
  <PresentationFormat>Widescreen</PresentationFormat>
  <Paragraphs>42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Comic Sans MS</vt:lpstr>
      <vt:lpstr>Office Theme</vt:lpstr>
      <vt:lpstr>PERTEMUAN 11: KONSEP DASAR DKB (LANJUTAN) </vt:lpstr>
      <vt:lpstr>PENGERTIAN DIAGNOSTIK  KESULITAN BELAJAR</vt:lpstr>
      <vt:lpstr>LANGKAH-LANGKAH  DIAGNOSTIK KESULITAN BELAJAR</vt:lpstr>
      <vt:lpstr>PROSEDUR DIAGNOSTIK KESULITAN BELAJAR</vt:lpstr>
      <vt:lpstr>TERIMA KASIH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PERTEMUAN 11: KONSEP DASAR DKB (LANJUTAN)</dc:title>
  <dc:creator>pc1</dc:creator>
  <cp:lastModifiedBy>pc1</cp:lastModifiedBy>
  <cp:revision>4</cp:revision>
  <dcterms:created xsi:type="dcterms:W3CDTF">2017-10-02T04:16:39Z</dcterms:created>
  <dcterms:modified xsi:type="dcterms:W3CDTF">2017-10-02T04:23:21Z</dcterms:modified>
</cp:coreProperties>
</file>