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9" r:id="rId3"/>
    <p:sldId id="260" r:id="rId4"/>
    <p:sldId id="261" r:id="rId5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63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96022-51F2-4EC0-8E41-93778303F4B4}" type="datetimeFigureOut">
              <a:rPr lang="id-ID" smtClean="0"/>
              <a:t>02/10/2017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53FF6-630C-48A8-A454-FD389BEEE61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37808208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96022-51F2-4EC0-8E41-93778303F4B4}" type="datetimeFigureOut">
              <a:rPr lang="id-ID" smtClean="0"/>
              <a:t>02/10/2017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53FF6-630C-48A8-A454-FD389BEEE61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79731758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96022-51F2-4EC0-8E41-93778303F4B4}" type="datetimeFigureOut">
              <a:rPr lang="id-ID" smtClean="0"/>
              <a:t>02/10/2017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53FF6-630C-48A8-A454-FD389BEEE61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29902394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96022-51F2-4EC0-8E41-93778303F4B4}" type="datetimeFigureOut">
              <a:rPr lang="id-ID" smtClean="0"/>
              <a:t>02/10/2017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53FF6-630C-48A8-A454-FD389BEEE61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77121188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96022-51F2-4EC0-8E41-93778303F4B4}" type="datetimeFigureOut">
              <a:rPr lang="id-ID" smtClean="0"/>
              <a:t>02/10/2017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53FF6-630C-48A8-A454-FD389BEEE61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27350112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96022-51F2-4EC0-8E41-93778303F4B4}" type="datetimeFigureOut">
              <a:rPr lang="id-ID" smtClean="0"/>
              <a:t>02/10/2017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53FF6-630C-48A8-A454-FD389BEEE61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77067177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96022-51F2-4EC0-8E41-93778303F4B4}" type="datetimeFigureOut">
              <a:rPr lang="id-ID" smtClean="0"/>
              <a:t>02/10/2017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53FF6-630C-48A8-A454-FD389BEEE61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32513122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96022-51F2-4EC0-8E41-93778303F4B4}" type="datetimeFigureOut">
              <a:rPr lang="id-ID" smtClean="0"/>
              <a:t>02/10/2017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53FF6-630C-48A8-A454-FD389BEEE61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30150405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96022-51F2-4EC0-8E41-93778303F4B4}" type="datetimeFigureOut">
              <a:rPr lang="id-ID" smtClean="0"/>
              <a:t>02/10/2017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53FF6-630C-48A8-A454-FD389BEEE61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23743827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96022-51F2-4EC0-8E41-93778303F4B4}" type="datetimeFigureOut">
              <a:rPr lang="id-ID" smtClean="0"/>
              <a:t>02/10/2017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53FF6-630C-48A8-A454-FD389BEEE61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99018634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96022-51F2-4EC0-8E41-93778303F4B4}" type="datetimeFigureOut">
              <a:rPr lang="id-ID" smtClean="0"/>
              <a:t>02/10/2017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53FF6-630C-48A8-A454-FD389BEEE61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89446079"/>
      </p:ext>
    </p:extLst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96022-51F2-4EC0-8E41-93778303F4B4}" type="datetimeFigureOut">
              <a:rPr lang="id-ID" smtClean="0"/>
              <a:t>02/10/2017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53FF6-630C-48A8-A454-FD389BEEE61F}" type="slidenum">
              <a:rPr lang="id-ID" smtClean="0"/>
              <a:t>‹#›</a:t>
            </a:fld>
            <a:endParaRPr lang="id-ID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07391370"/>
      </p:ext>
    </p:extLst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96022-51F2-4EC0-8E41-93778303F4B4}" type="datetimeFigureOut">
              <a:rPr lang="id-ID" smtClean="0"/>
              <a:t>02/10/2017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53FF6-630C-48A8-A454-FD389BEEE61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73918468"/>
      </p:ext>
    </p:extLst>
  </p:cSld>
  <p:clrMapOvr>
    <a:masterClrMapping/>
  </p:clrMapOvr>
  <p:transition spd="slow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96022-51F2-4EC0-8E41-93778303F4B4}" type="datetimeFigureOut">
              <a:rPr lang="id-ID" smtClean="0"/>
              <a:t>02/10/2017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53FF6-630C-48A8-A454-FD389BEEE61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20624941"/>
      </p:ext>
    </p:extLst>
  </p:cSld>
  <p:clrMapOvr>
    <a:masterClrMapping/>
  </p:clrMapOvr>
  <p:transition spd="slow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96022-51F2-4EC0-8E41-93778303F4B4}" type="datetimeFigureOut">
              <a:rPr lang="id-ID" smtClean="0"/>
              <a:t>02/10/2017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53FF6-630C-48A8-A454-FD389BEEE61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62125142"/>
      </p:ext>
    </p:extLst>
  </p:cSld>
  <p:clrMapOvr>
    <a:masterClrMapping/>
  </p:clrMapOvr>
  <p:transition spd="slow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96022-51F2-4EC0-8E41-93778303F4B4}" type="datetimeFigureOut">
              <a:rPr lang="id-ID" smtClean="0"/>
              <a:t>02/10/2017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53FF6-630C-48A8-A454-FD389BEEE61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34530959"/>
      </p:ext>
    </p:extLst>
  </p:cSld>
  <p:clrMapOvr>
    <a:masterClrMapping/>
  </p:clrMapOvr>
  <p:transition spd="slow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96022-51F2-4EC0-8E41-93778303F4B4}" type="datetimeFigureOut">
              <a:rPr lang="id-ID" smtClean="0"/>
              <a:t>02/10/2017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53FF6-630C-48A8-A454-FD389BEEE61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91751261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EA696022-51F2-4EC0-8E41-93778303F4B4}" type="datetimeFigureOut">
              <a:rPr lang="id-ID" smtClean="0"/>
              <a:t>02/10/2017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20E53FF6-630C-48A8-A454-FD389BEEE61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5013270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ransition spd="slow">
    <p:wipe/>
  </p:transition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294639"/>
            <a:ext cx="9144000" cy="1382298"/>
          </a:xfrm>
        </p:spPr>
        <p:txBody>
          <a:bodyPr>
            <a:normAutofit fontScale="90000"/>
          </a:bodyPr>
          <a:lstStyle/>
          <a:p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>PERTEMUAN 2:</a:t>
            </a:r>
            <a:br>
              <a:rPr lang="id-ID" dirty="0" smtClean="0"/>
            </a:br>
            <a:r>
              <a:rPr lang="id-ID" dirty="0" smtClean="0"/>
              <a:t>POSISI DAN URGENSI BK</a:t>
            </a:r>
            <a:endParaRPr lang="id-ID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35896"/>
            <a:ext cx="9144000" cy="1321904"/>
          </a:xfrm>
        </p:spPr>
        <p:txBody>
          <a:bodyPr>
            <a:normAutofit/>
          </a:bodyPr>
          <a:lstStyle/>
          <a:p>
            <a:r>
              <a:rPr lang="id-ID" sz="3600" dirty="0" smtClean="0"/>
              <a:t>TIM </a:t>
            </a:r>
            <a:r>
              <a:rPr lang="id-ID" sz="3600" dirty="0" smtClean="0"/>
              <a:t> DOSEN MKDK </a:t>
            </a:r>
            <a:r>
              <a:rPr lang="id-ID" sz="3600" dirty="0" smtClean="0"/>
              <a:t>BK</a:t>
            </a:r>
            <a:endParaRPr lang="id-ID" sz="3600" dirty="0"/>
          </a:p>
        </p:txBody>
      </p:sp>
    </p:spTree>
    <p:extLst>
      <p:ext uri="{BB962C8B-B14F-4D97-AF65-F5344CB8AC3E}">
        <p14:creationId xmlns:p14="http://schemas.microsoft.com/office/powerpoint/2010/main" val="156767013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2"/>
          <p:cNvSpPr>
            <a:spLocks noChangeArrowheads="1"/>
          </p:cNvSpPr>
          <p:nvPr/>
        </p:nvSpPr>
        <p:spPr bwMode="auto">
          <a:xfrm>
            <a:off x="5638800" y="1219200"/>
            <a:ext cx="2209800" cy="3200400"/>
          </a:xfrm>
          <a:prstGeom prst="homePlate">
            <a:avLst>
              <a:gd name="adj" fmla="val 25000"/>
            </a:avLst>
          </a:prstGeom>
          <a:gradFill rotWithShape="1">
            <a:gsLst>
              <a:gs pos="0">
                <a:srgbClr val="B2B2B2"/>
              </a:gs>
              <a:gs pos="50000">
                <a:srgbClr val="ECF7F8"/>
              </a:gs>
              <a:gs pos="100000">
                <a:srgbClr val="B2B2B2"/>
              </a:gs>
            </a:gsLst>
            <a:lin ang="5400000" scaled="1"/>
          </a:gra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d-ID" altLang="id-ID">
              <a:latin typeface="Calibri" panose="020F0502020204030204" pitchFamily="34" charset="0"/>
            </a:endParaRPr>
          </a:p>
        </p:txBody>
      </p:sp>
      <p:sp>
        <p:nvSpPr>
          <p:cNvPr id="9219" name="Line 3"/>
          <p:cNvSpPr>
            <a:spLocks noChangeShapeType="1"/>
          </p:cNvSpPr>
          <p:nvPr/>
        </p:nvSpPr>
        <p:spPr bwMode="auto">
          <a:xfrm>
            <a:off x="3352800" y="1219200"/>
            <a:ext cx="22860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9220" name="Line 4"/>
          <p:cNvSpPr>
            <a:spLocks noChangeShapeType="1"/>
          </p:cNvSpPr>
          <p:nvPr/>
        </p:nvSpPr>
        <p:spPr bwMode="auto">
          <a:xfrm>
            <a:off x="3352800" y="4419600"/>
            <a:ext cx="22860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9221" name="Line 5"/>
          <p:cNvSpPr>
            <a:spLocks noChangeShapeType="1"/>
          </p:cNvSpPr>
          <p:nvPr/>
        </p:nvSpPr>
        <p:spPr bwMode="auto">
          <a:xfrm>
            <a:off x="4267200" y="2819400"/>
            <a:ext cx="35814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9222" name="Oval 6"/>
          <p:cNvSpPr>
            <a:spLocks noChangeArrowheads="1"/>
          </p:cNvSpPr>
          <p:nvPr/>
        </p:nvSpPr>
        <p:spPr bwMode="auto">
          <a:xfrm>
            <a:off x="4267200" y="990600"/>
            <a:ext cx="3048000" cy="3657600"/>
          </a:xfrm>
          <a:prstGeom prst="ellipse">
            <a:avLst/>
          </a:prstGeom>
          <a:solidFill>
            <a:srgbClr val="DDDDDD"/>
          </a:solidFill>
          <a:ln w="254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d-ID" altLang="id-ID">
              <a:latin typeface="Calibri" panose="020F0502020204030204" pitchFamily="34" charset="0"/>
            </a:endParaRPr>
          </a:p>
        </p:txBody>
      </p:sp>
      <p:sp>
        <p:nvSpPr>
          <p:cNvPr id="9223" name="Line 7"/>
          <p:cNvSpPr>
            <a:spLocks noChangeShapeType="1"/>
          </p:cNvSpPr>
          <p:nvPr/>
        </p:nvSpPr>
        <p:spPr bwMode="auto">
          <a:xfrm>
            <a:off x="3429000" y="1981200"/>
            <a:ext cx="411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9224" name="Line 8"/>
          <p:cNvSpPr>
            <a:spLocks noChangeShapeType="1"/>
          </p:cNvSpPr>
          <p:nvPr/>
        </p:nvSpPr>
        <p:spPr bwMode="auto">
          <a:xfrm>
            <a:off x="3276600" y="3657600"/>
            <a:ext cx="4267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9225" name="Text Box 9"/>
          <p:cNvSpPr txBox="1">
            <a:spLocks noChangeArrowheads="1"/>
          </p:cNvSpPr>
          <p:nvPr/>
        </p:nvSpPr>
        <p:spPr bwMode="auto">
          <a:xfrm>
            <a:off x="4495800" y="2811464"/>
            <a:ext cx="2590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id-ID" altLang="id-ID" sz="2000">
              <a:latin typeface="Calibri" panose="020F0502020204030204" pitchFamily="34" charset="0"/>
            </a:endParaRPr>
          </a:p>
        </p:txBody>
      </p:sp>
      <p:sp>
        <p:nvSpPr>
          <p:cNvPr id="9226" name="Text Box 10"/>
          <p:cNvSpPr txBox="1">
            <a:spLocks noChangeArrowheads="1"/>
          </p:cNvSpPr>
          <p:nvPr/>
        </p:nvSpPr>
        <p:spPr bwMode="auto">
          <a:xfrm>
            <a:off x="5029200" y="2514600"/>
            <a:ext cx="1676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id-ID" sz="1200" dirty="0" err="1">
                <a:solidFill>
                  <a:schemeClr val="bg1"/>
                </a:solidFill>
                <a:latin typeface="Calibri" panose="020F0502020204030204" pitchFamily="34" charset="0"/>
              </a:rPr>
              <a:t>Pembelajaran</a:t>
            </a:r>
            <a:r>
              <a:rPr lang="en-US" altLang="id-ID" sz="12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altLang="id-ID" sz="1200" dirty="0" err="1">
                <a:solidFill>
                  <a:schemeClr val="bg1"/>
                </a:solidFill>
                <a:latin typeface="Calibri" panose="020F0502020204030204" pitchFamily="34" charset="0"/>
              </a:rPr>
              <a:t>Bidang</a:t>
            </a:r>
            <a:r>
              <a:rPr lang="en-US" altLang="id-ID" sz="12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altLang="id-ID" sz="1200" dirty="0" err="1">
                <a:solidFill>
                  <a:schemeClr val="bg1"/>
                </a:solidFill>
                <a:latin typeface="Calibri" panose="020F0502020204030204" pitchFamily="34" charset="0"/>
              </a:rPr>
              <a:t>Studi</a:t>
            </a:r>
            <a:endParaRPr lang="en-US" altLang="id-ID" sz="12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9227" name="Text Box 11"/>
          <p:cNvSpPr txBox="1">
            <a:spLocks noChangeArrowheads="1"/>
          </p:cNvSpPr>
          <p:nvPr/>
        </p:nvSpPr>
        <p:spPr bwMode="auto">
          <a:xfrm>
            <a:off x="5029200" y="1600201"/>
            <a:ext cx="1524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id-ID" altLang="id-ID">
              <a:latin typeface="Calibri" panose="020F0502020204030204" pitchFamily="34" charset="0"/>
            </a:endParaRPr>
          </a:p>
        </p:txBody>
      </p:sp>
      <p:sp>
        <p:nvSpPr>
          <p:cNvPr id="9228" name="Text Box 12"/>
          <p:cNvSpPr txBox="1">
            <a:spLocks noChangeArrowheads="1"/>
          </p:cNvSpPr>
          <p:nvPr/>
        </p:nvSpPr>
        <p:spPr bwMode="auto">
          <a:xfrm>
            <a:off x="5029200" y="1219200"/>
            <a:ext cx="152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id-ID" sz="1200" dirty="0" err="1">
                <a:solidFill>
                  <a:schemeClr val="bg1"/>
                </a:solidFill>
                <a:latin typeface="Calibri" panose="020F0502020204030204" pitchFamily="34" charset="0"/>
              </a:rPr>
              <a:t>Manajemen</a:t>
            </a:r>
            <a:r>
              <a:rPr lang="en-US" altLang="id-ID" sz="12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altLang="id-ID" sz="1200" dirty="0" err="1">
                <a:solidFill>
                  <a:schemeClr val="bg1"/>
                </a:solidFill>
                <a:latin typeface="Calibri" panose="020F0502020204030204" pitchFamily="34" charset="0"/>
              </a:rPr>
              <a:t>dan</a:t>
            </a:r>
            <a:r>
              <a:rPr lang="en-US" altLang="id-ID" sz="12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altLang="id-ID" sz="1200" dirty="0" err="1">
                <a:solidFill>
                  <a:schemeClr val="bg1"/>
                </a:solidFill>
                <a:latin typeface="Calibri" panose="020F0502020204030204" pitchFamily="34" charset="0"/>
              </a:rPr>
              <a:t>Supervisi</a:t>
            </a:r>
            <a:endParaRPr lang="en-US" altLang="id-ID" sz="12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9229" name="Text Box 13"/>
          <p:cNvSpPr txBox="1">
            <a:spLocks noChangeArrowheads="1"/>
          </p:cNvSpPr>
          <p:nvPr/>
        </p:nvSpPr>
        <p:spPr bwMode="auto">
          <a:xfrm>
            <a:off x="4800600" y="3916364"/>
            <a:ext cx="19812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id-ID" sz="1200" dirty="0" err="1">
                <a:solidFill>
                  <a:schemeClr val="bg1"/>
                </a:solidFill>
                <a:latin typeface="Calibri" panose="020F0502020204030204" pitchFamily="34" charset="0"/>
              </a:rPr>
              <a:t>Bimbingan</a:t>
            </a:r>
            <a:r>
              <a:rPr lang="en-US" altLang="id-ID" sz="12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altLang="id-ID" sz="1200" dirty="0" err="1">
                <a:solidFill>
                  <a:schemeClr val="bg1"/>
                </a:solidFill>
                <a:latin typeface="Calibri" panose="020F0502020204030204" pitchFamily="34" charset="0"/>
              </a:rPr>
              <a:t>dan</a:t>
            </a:r>
            <a:r>
              <a:rPr lang="en-US" altLang="id-ID" sz="12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altLang="id-ID" sz="1200" dirty="0" err="1">
                <a:solidFill>
                  <a:schemeClr val="bg1"/>
                </a:solidFill>
                <a:latin typeface="Calibri" panose="020F0502020204030204" pitchFamily="34" charset="0"/>
              </a:rPr>
              <a:t>Konseling</a:t>
            </a:r>
            <a:endParaRPr lang="en-US" altLang="id-ID" sz="12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9230" name="Text Box 14"/>
          <p:cNvSpPr txBox="1">
            <a:spLocks noChangeArrowheads="1"/>
          </p:cNvSpPr>
          <p:nvPr/>
        </p:nvSpPr>
        <p:spPr bwMode="auto">
          <a:xfrm>
            <a:off x="1828800" y="1219200"/>
            <a:ext cx="15240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id-ID" sz="1400">
                <a:latin typeface="Calibri" panose="020F0502020204030204" pitchFamily="34" charset="0"/>
              </a:rPr>
              <a:t>Wilayah Manajemen  dan Kepemimpinan</a:t>
            </a:r>
          </a:p>
        </p:txBody>
      </p:sp>
      <p:sp>
        <p:nvSpPr>
          <p:cNvPr id="9231" name="Text Box 15"/>
          <p:cNvSpPr txBox="1">
            <a:spLocks noChangeArrowheads="1"/>
          </p:cNvSpPr>
          <p:nvPr/>
        </p:nvSpPr>
        <p:spPr bwMode="auto">
          <a:xfrm>
            <a:off x="1828800" y="2470150"/>
            <a:ext cx="14478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id-ID" sz="1400">
                <a:latin typeface="Calibri" panose="020F0502020204030204" pitchFamily="34" charset="0"/>
              </a:rPr>
              <a:t>Wilayah Pembelajaran yang Mendidik</a:t>
            </a:r>
          </a:p>
        </p:txBody>
      </p:sp>
      <p:sp>
        <p:nvSpPr>
          <p:cNvPr id="9232" name="Text Box 16"/>
          <p:cNvSpPr txBox="1">
            <a:spLocks noChangeArrowheads="1"/>
          </p:cNvSpPr>
          <p:nvPr/>
        </p:nvSpPr>
        <p:spPr bwMode="auto">
          <a:xfrm>
            <a:off x="1828800" y="3779839"/>
            <a:ext cx="16764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id-ID" sz="1200">
                <a:latin typeface="Calibri" panose="020F0502020204030204" pitchFamily="34" charset="0"/>
              </a:rPr>
              <a:t>Wilayah Bimbingan dan Konseling yang Memandirikan</a:t>
            </a:r>
          </a:p>
        </p:txBody>
      </p:sp>
      <p:sp>
        <p:nvSpPr>
          <p:cNvPr id="9233" name="Text Box 17"/>
          <p:cNvSpPr txBox="1">
            <a:spLocks noChangeArrowheads="1"/>
          </p:cNvSpPr>
          <p:nvPr/>
        </p:nvSpPr>
        <p:spPr bwMode="auto">
          <a:xfrm>
            <a:off x="7924800" y="2209800"/>
            <a:ext cx="838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id-ID" sz="1400">
                <a:latin typeface="Calibri" panose="020F0502020204030204" pitchFamily="34" charset="0"/>
              </a:rPr>
              <a:t>Tujuan</a:t>
            </a:r>
            <a:r>
              <a:rPr lang="en-US" altLang="id-ID" sz="1400" b="1">
                <a:latin typeface="Calibri" panose="020F0502020204030204" pitchFamily="34" charset="0"/>
              </a:rPr>
              <a:t>:</a:t>
            </a:r>
          </a:p>
        </p:txBody>
      </p:sp>
      <p:sp>
        <p:nvSpPr>
          <p:cNvPr id="9234" name="Text Box 18"/>
          <p:cNvSpPr txBox="1">
            <a:spLocks noChangeArrowheads="1"/>
          </p:cNvSpPr>
          <p:nvPr/>
        </p:nvSpPr>
        <p:spPr bwMode="auto">
          <a:xfrm>
            <a:off x="7924800" y="2486026"/>
            <a:ext cx="11430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id-ID" sz="1400" dirty="0" err="1">
                <a:latin typeface="Calibri" panose="020F0502020204030204" pitchFamily="34" charset="0"/>
              </a:rPr>
              <a:t>Perkem-bangan</a:t>
            </a:r>
            <a:r>
              <a:rPr lang="en-US" altLang="id-ID" sz="1400" dirty="0">
                <a:latin typeface="Calibri" panose="020F0502020204030204" pitchFamily="34" charset="0"/>
              </a:rPr>
              <a:t> Optimal </a:t>
            </a:r>
            <a:r>
              <a:rPr lang="en-US" altLang="id-ID" sz="1400" dirty="0" err="1">
                <a:latin typeface="Calibri" panose="020F0502020204030204" pitchFamily="34" charset="0"/>
              </a:rPr>
              <a:t>tiap</a:t>
            </a:r>
            <a:r>
              <a:rPr lang="en-US" altLang="id-ID" sz="1400" dirty="0">
                <a:latin typeface="Calibri" panose="020F0502020204030204" pitchFamily="34" charset="0"/>
              </a:rPr>
              <a:t> </a:t>
            </a:r>
            <a:r>
              <a:rPr lang="en-US" altLang="id-ID" sz="1400" dirty="0" err="1">
                <a:latin typeface="Calibri" panose="020F0502020204030204" pitchFamily="34" charset="0"/>
              </a:rPr>
              <a:t>Peserta</a:t>
            </a:r>
            <a:r>
              <a:rPr lang="en-US" altLang="id-ID" sz="1400" dirty="0">
                <a:latin typeface="Calibri" panose="020F0502020204030204" pitchFamily="34" charset="0"/>
              </a:rPr>
              <a:t> </a:t>
            </a:r>
            <a:r>
              <a:rPr lang="en-US" altLang="id-ID" sz="1400" dirty="0" err="1">
                <a:latin typeface="Calibri" panose="020F0502020204030204" pitchFamily="34" charset="0"/>
              </a:rPr>
              <a:t>Didik</a:t>
            </a:r>
            <a:endParaRPr lang="en-US" altLang="id-ID" sz="1400" dirty="0">
              <a:latin typeface="Calibri" panose="020F0502020204030204" pitchFamily="34" charset="0"/>
            </a:endParaRPr>
          </a:p>
        </p:txBody>
      </p:sp>
      <p:sp>
        <p:nvSpPr>
          <p:cNvPr id="9235" name="TextBox 18"/>
          <p:cNvSpPr txBox="1">
            <a:spLocks noChangeArrowheads="1"/>
          </p:cNvSpPr>
          <p:nvPr/>
        </p:nvSpPr>
        <p:spPr bwMode="auto">
          <a:xfrm>
            <a:off x="2743200" y="5410200"/>
            <a:ext cx="62484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id-ID" sz="2800" dirty="0">
                <a:latin typeface="Calibri" panose="020F0502020204030204" pitchFamily="34" charset="0"/>
                <a:sym typeface="Wingdings" panose="05000000000000000000" pitchFamily="2" charset="2"/>
              </a:rPr>
              <a:t>WILAYAH PELAYANAN BIMBINGAN DAN KONSELING DALAM JALUR PENDIDIKAN FORMAL</a:t>
            </a:r>
            <a:endParaRPr lang="en-US" altLang="id-ID" sz="28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431898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2057400" y="1447800"/>
            <a:ext cx="3657600" cy="1676400"/>
          </a:xfrm>
          <a:prstGeom prst="rect">
            <a:avLst/>
          </a:prstGeom>
          <a:solidFill>
            <a:srgbClr val="DDDDDD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d-ID" altLang="id-ID">
              <a:latin typeface="Constantia" panose="02030602050306030303" pitchFamily="18" charset="0"/>
            </a:endParaRP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5715000" y="1447800"/>
            <a:ext cx="3733800" cy="16764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d-ID" altLang="id-ID">
              <a:latin typeface="Constantia" panose="02030602050306030303" pitchFamily="18" charset="0"/>
            </a:endParaRP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2057400" y="3124200"/>
            <a:ext cx="2590800" cy="1143000"/>
          </a:xfrm>
          <a:prstGeom prst="rect">
            <a:avLst/>
          </a:prstGeom>
          <a:solidFill>
            <a:srgbClr val="DDDDDD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d-ID" altLang="id-ID">
              <a:latin typeface="Constantia" panose="02030602050306030303" pitchFamily="18" charset="0"/>
            </a:endParaRP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4648200" y="3124200"/>
            <a:ext cx="2667000" cy="1143000"/>
          </a:xfrm>
          <a:prstGeom prst="rect">
            <a:avLst/>
          </a:prstGeom>
          <a:gradFill rotWithShape="1">
            <a:gsLst>
              <a:gs pos="0">
                <a:srgbClr val="DDDDDD"/>
              </a:gs>
              <a:gs pos="100000">
                <a:schemeClr val="bg1">
                  <a:alpha val="99001"/>
                </a:schemeClr>
              </a:gs>
            </a:gsLst>
            <a:lin ang="0" scaled="1"/>
          </a:gra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d-ID" altLang="id-ID">
              <a:latin typeface="Constantia" panose="02030602050306030303" pitchFamily="18" charset="0"/>
            </a:endParaRPr>
          </a:p>
        </p:txBody>
      </p:sp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7315200" y="3124200"/>
            <a:ext cx="2133600" cy="1143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d-ID" altLang="id-ID">
              <a:latin typeface="Constantia" panose="02030602050306030303" pitchFamily="18" charset="0"/>
            </a:endParaRPr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3886200" y="533401"/>
            <a:ext cx="4114800" cy="830263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400" dirty="0" err="1">
                <a:solidFill>
                  <a:schemeClr val="tx1"/>
                </a:solidFill>
                <a:latin typeface="Tahoma" pitchFamily="34" charset="0"/>
              </a:rPr>
              <a:t>Perkembangan</a:t>
            </a:r>
            <a:r>
              <a:rPr lang="en-US" sz="2400" dirty="0">
                <a:solidFill>
                  <a:schemeClr val="tx1"/>
                </a:solidFill>
                <a:latin typeface="Tahoma" pitchFamily="34" charset="0"/>
              </a:rPr>
              <a:t> Optimal </a:t>
            </a:r>
            <a:r>
              <a:rPr lang="en-US" sz="2400" dirty="0" err="1">
                <a:solidFill>
                  <a:schemeClr val="tx1"/>
                </a:solidFill>
                <a:latin typeface="Tahoma" pitchFamily="34" charset="0"/>
              </a:rPr>
              <a:t>Peserta</a:t>
            </a:r>
            <a:r>
              <a:rPr lang="en-US" sz="2400" dirty="0">
                <a:solidFill>
                  <a:schemeClr val="tx1"/>
                </a:solidFill>
                <a:latin typeface="Tahoma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ahoma" pitchFamily="34" charset="0"/>
              </a:rPr>
              <a:t>didik</a:t>
            </a:r>
            <a:endParaRPr lang="en-US" sz="2400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15368" name="Text Box 9"/>
          <p:cNvSpPr txBox="1">
            <a:spLocks noChangeArrowheads="1"/>
          </p:cNvSpPr>
          <p:nvPr/>
        </p:nvSpPr>
        <p:spPr bwMode="auto">
          <a:xfrm>
            <a:off x="2067340" y="1616127"/>
            <a:ext cx="3505200" cy="123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 altLang="id-ID" sz="1400" dirty="0" err="1">
                <a:solidFill>
                  <a:schemeClr val="bg1"/>
                </a:solidFill>
                <a:latin typeface="Tahoma" panose="020B0604030504040204" pitchFamily="34" charset="0"/>
              </a:rPr>
              <a:t>Pemenuhan</a:t>
            </a:r>
            <a:r>
              <a:rPr lang="en-US" altLang="id-ID" sz="140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altLang="id-ID" sz="1400" dirty="0" err="1">
                <a:solidFill>
                  <a:schemeClr val="bg1"/>
                </a:solidFill>
                <a:latin typeface="Tahoma" panose="020B0604030504040204" pitchFamily="34" charset="0"/>
              </a:rPr>
              <a:t>Standar</a:t>
            </a:r>
            <a:r>
              <a:rPr lang="en-US" altLang="id-ID" sz="140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altLang="id-ID" sz="1400" dirty="0" err="1">
                <a:solidFill>
                  <a:schemeClr val="bg1"/>
                </a:solidFill>
                <a:latin typeface="Tahoma" panose="020B0604030504040204" pitchFamily="34" charset="0"/>
              </a:rPr>
              <a:t>Kemandirian</a:t>
            </a:r>
            <a:r>
              <a:rPr lang="en-US" altLang="id-ID" sz="1400" dirty="0">
                <a:solidFill>
                  <a:schemeClr val="bg1"/>
                </a:solidFill>
                <a:latin typeface="Tahoma" panose="020B0604030504040204" pitchFamily="34" charset="0"/>
              </a:rPr>
              <a:t> Peseta </a:t>
            </a:r>
            <a:r>
              <a:rPr lang="en-US" altLang="id-ID" sz="1400" dirty="0" err="1">
                <a:solidFill>
                  <a:schemeClr val="bg1"/>
                </a:solidFill>
                <a:latin typeface="Tahoma" panose="020B0604030504040204" pitchFamily="34" charset="0"/>
              </a:rPr>
              <a:t>didik</a:t>
            </a:r>
            <a:r>
              <a:rPr lang="en-US" altLang="id-ID" sz="140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altLang="id-ID" sz="1400" dirty="0" err="1">
                <a:solidFill>
                  <a:schemeClr val="bg1"/>
                </a:solidFill>
                <a:latin typeface="Tahoma" panose="020B0604030504040204" pitchFamily="34" charset="0"/>
              </a:rPr>
              <a:t>untuk</a:t>
            </a:r>
            <a:r>
              <a:rPr lang="en-US" altLang="id-ID" sz="140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altLang="id-ID" sz="1400" dirty="0" err="1">
                <a:solidFill>
                  <a:schemeClr val="bg1"/>
                </a:solidFill>
                <a:latin typeface="Tahoma" panose="020B0604030504040204" pitchFamily="34" charset="0"/>
              </a:rPr>
              <a:t>mewujudkan</a:t>
            </a:r>
            <a:r>
              <a:rPr lang="en-US" altLang="id-ID" sz="140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altLang="id-ID" sz="1400" dirty="0" err="1">
                <a:solidFill>
                  <a:schemeClr val="bg1"/>
                </a:solidFill>
                <a:latin typeface="Tahoma" panose="020B0604030504040204" pitchFamily="34" charset="0"/>
              </a:rPr>
              <a:t>diri</a:t>
            </a:r>
            <a:r>
              <a:rPr lang="en-US" altLang="id-ID" sz="140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altLang="id-ID" sz="1400" dirty="0" err="1">
                <a:solidFill>
                  <a:schemeClr val="bg1"/>
                </a:solidFill>
                <a:latin typeface="Tahoma" panose="020B0604030504040204" pitchFamily="34" charset="0"/>
              </a:rPr>
              <a:t>secara</a:t>
            </a:r>
            <a:r>
              <a:rPr lang="en-US" altLang="id-ID" sz="140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altLang="id-ID" sz="1400" dirty="0" err="1">
                <a:solidFill>
                  <a:schemeClr val="bg1"/>
                </a:solidFill>
                <a:latin typeface="Tahoma" panose="020B0604030504040204" pitchFamily="34" charset="0"/>
              </a:rPr>
              <a:t>akademik</a:t>
            </a:r>
            <a:r>
              <a:rPr lang="en-US" altLang="id-ID" sz="1400" dirty="0">
                <a:solidFill>
                  <a:schemeClr val="bg1"/>
                </a:solidFill>
                <a:latin typeface="Tahoma" panose="020B0604030504040204" pitchFamily="34" charset="0"/>
              </a:rPr>
              <a:t>, </a:t>
            </a:r>
            <a:r>
              <a:rPr lang="en-US" altLang="id-ID" sz="1400" dirty="0" err="1">
                <a:solidFill>
                  <a:schemeClr val="bg1"/>
                </a:solidFill>
                <a:latin typeface="Tahoma" panose="020B0604030504040204" pitchFamily="34" charset="0"/>
              </a:rPr>
              <a:t>vokasional</a:t>
            </a:r>
            <a:r>
              <a:rPr lang="en-US" altLang="id-ID" sz="1400" dirty="0">
                <a:solidFill>
                  <a:schemeClr val="bg1"/>
                </a:solidFill>
                <a:latin typeface="Tahoma" panose="020B0604030504040204" pitchFamily="34" charset="0"/>
              </a:rPr>
              <a:t>, </a:t>
            </a:r>
            <a:r>
              <a:rPr lang="en-US" altLang="id-ID" sz="1400" dirty="0" err="1">
                <a:solidFill>
                  <a:schemeClr val="bg1"/>
                </a:solidFill>
                <a:latin typeface="Tahoma" panose="020B0604030504040204" pitchFamily="34" charset="0"/>
              </a:rPr>
              <a:t>sosial</a:t>
            </a:r>
            <a:r>
              <a:rPr lang="en-US" altLang="id-ID" sz="140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altLang="id-ID" sz="1400" dirty="0" err="1">
                <a:solidFill>
                  <a:schemeClr val="bg1"/>
                </a:solidFill>
                <a:latin typeface="Tahoma" panose="020B0604030504040204" pitchFamily="34" charset="0"/>
              </a:rPr>
              <a:t>dan</a:t>
            </a:r>
            <a:r>
              <a:rPr lang="en-US" altLang="id-ID" sz="1400" dirty="0">
                <a:solidFill>
                  <a:schemeClr val="bg1"/>
                </a:solidFill>
                <a:latin typeface="Tahoma" panose="020B0604030504040204" pitchFamily="34" charset="0"/>
              </a:rPr>
              <a:t> personal, </a:t>
            </a:r>
            <a:r>
              <a:rPr lang="en-US" altLang="id-ID" sz="1400" dirty="0" err="1">
                <a:solidFill>
                  <a:schemeClr val="bg1"/>
                </a:solidFill>
                <a:latin typeface="Tahoma" panose="020B0604030504040204" pitchFamily="34" charset="0"/>
              </a:rPr>
              <a:t>melalui</a:t>
            </a:r>
            <a:r>
              <a:rPr lang="en-US" altLang="id-ID" sz="140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altLang="id-ID" sz="1400" dirty="0" err="1">
                <a:solidFill>
                  <a:schemeClr val="bg1"/>
                </a:solidFill>
                <a:latin typeface="Tahoma" panose="020B0604030504040204" pitchFamily="34" charset="0"/>
              </a:rPr>
              <a:t>Bimbingan</a:t>
            </a:r>
            <a:r>
              <a:rPr lang="en-US" altLang="id-ID" sz="140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altLang="id-ID" sz="1400" dirty="0" err="1">
                <a:solidFill>
                  <a:schemeClr val="bg1"/>
                </a:solidFill>
                <a:latin typeface="Tahoma" panose="020B0604030504040204" pitchFamily="34" charset="0"/>
              </a:rPr>
              <a:t>dan</a:t>
            </a:r>
            <a:r>
              <a:rPr lang="en-US" altLang="id-ID" sz="140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altLang="id-ID" sz="1400" dirty="0" err="1">
                <a:solidFill>
                  <a:schemeClr val="bg1"/>
                </a:solidFill>
                <a:latin typeface="Tahoma" panose="020B0604030504040204" pitchFamily="34" charset="0"/>
              </a:rPr>
              <a:t>Konseling</a:t>
            </a:r>
            <a:r>
              <a:rPr lang="en-US" altLang="id-ID" sz="1400" dirty="0">
                <a:solidFill>
                  <a:schemeClr val="bg1"/>
                </a:solidFill>
                <a:latin typeface="Tahoma" panose="020B0604030504040204" pitchFamily="34" charset="0"/>
              </a:rPr>
              <a:t> yang </a:t>
            </a:r>
            <a:r>
              <a:rPr lang="en-US" altLang="id-ID" sz="1400" dirty="0" err="1">
                <a:solidFill>
                  <a:schemeClr val="bg1"/>
                </a:solidFill>
                <a:latin typeface="Tahoma" panose="020B0604030504040204" pitchFamily="34" charset="0"/>
              </a:rPr>
              <a:t>Memandirikan</a:t>
            </a:r>
            <a:r>
              <a:rPr lang="en-US" altLang="id-ID" b="1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</a:p>
        </p:txBody>
      </p:sp>
      <p:sp>
        <p:nvSpPr>
          <p:cNvPr id="15369" name="Text Box 10"/>
          <p:cNvSpPr txBox="1">
            <a:spLocks noChangeArrowheads="1"/>
          </p:cNvSpPr>
          <p:nvPr/>
        </p:nvSpPr>
        <p:spPr bwMode="auto">
          <a:xfrm>
            <a:off x="5943600" y="1676400"/>
            <a:ext cx="3505200" cy="123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id-ID" sz="1400">
                <a:latin typeface="Tahoma" panose="020B0604030504040204" pitchFamily="34" charset="0"/>
              </a:rPr>
              <a:t>Pemenuhan Standar Kompetensi Lulusan untuk Penumbuhan karakter yang kuat serta penguasaan </a:t>
            </a:r>
            <a:r>
              <a:rPr lang="en-US" altLang="id-ID" sz="1400" i="1">
                <a:latin typeface="Tahoma" panose="020B0604030504040204" pitchFamily="34" charset="0"/>
              </a:rPr>
              <a:t>hard skills</a:t>
            </a:r>
            <a:r>
              <a:rPr lang="en-US" altLang="id-ID" sz="1400">
                <a:latin typeface="Tahoma" panose="020B0604030504040204" pitchFamily="34" charset="0"/>
              </a:rPr>
              <a:t> dan </a:t>
            </a:r>
            <a:r>
              <a:rPr lang="en-US" altLang="id-ID" sz="1400" i="1">
                <a:latin typeface="Tahoma" panose="020B0604030504040204" pitchFamily="34" charset="0"/>
              </a:rPr>
              <a:t>softskills,</a:t>
            </a:r>
            <a:r>
              <a:rPr lang="en-US" altLang="id-ID" sz="1400">
                <a:latin typeface="Tahoma" panose="020B0604030504040204" pitchFamily="34" charset="0"/>
              </a:rPr>
              <a:t> melalui Pembelajaran yang Mendidik</a:t>
            </a:r>
            <a:r>
              <a:rPr lang="en-US" altLang="id-ID" b="1">
                <a:latin typeface="Tahoma" panose="020B0604030504040204" pitchFamily="34" charset="0"/>
              </a:rPr>
              <a:t> </a:t>
            </a:r>
          </a:p>
        </p:txBody>
      </p:sp>
      <p:sp>
        <p:nvSpPr>
          <p:cNvPr id="15370" name="Text Box 11"/>
          <p:cNvSpPr txBox="1">
            <a:spLocks noChangeArrowheads="1"/>
          </p:cNvSpPr>
          <p:nvPr/>
        </p:nvSpPr>
        <p:spPr bwMode="auto">
          <a:xfrm>
            <a:off x="2209800" y="3308350"/>
            <a:ext cx="22860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 altLang="id-ID" sz="1400" dirty="0">
                <a:solidFill>
                  <a:schemeClr val="bg1"/>
                </a:solidFill>
                <a:latin typeface="Tahoma" panose="020B0604030504040204" pitchFamily="34" charset="0"/>
              </a:rPr>
              <a:t>Wilayah </a:t>
            </a:r>
            <a:r>
              <a:rPr lang="en-US" altLang="id-ID" sz="1400" dirty="0" err="1">
                <a:solidFill>
                  <a:schemeClr val="bg1"/>
                </a:solidFill>
                <a:latin typeface="Tahoma" panose="020B0604030504040204" pitchFamily="34" charset="0"/>
              </a:rPr>
              <a:t>Layanan</a:t>
            </a:r>
            <a:r>
              <a:rPr lang="en-US" altLang="id-ID" sz="140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altLang="id-ID" sz="1400" dirty="0" err="1">
                <a:solidFill>
                  <a:schemeClr val="bg1"/>
                </a:solidFill>
                <a:latin typeface="Tahoma" panose="020B0604030504040204" pitchFamily="34" charset="0"/>
              </a:rPr>
              <a:t>Bimbingan</a:t>
            </a:r>
            <a:r>
              <a:rPr lang="en-US" altLang="id-ID" sz="140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altLang="id-ID" sz="1400" dirty="0" err="1">
                <a:solidFill>
                  <a:schemeClr val="bg1"/>
                </a:solidFill>
                <a:latin typeface="Tahoma" panose="020B0604030504040204" pitchFamily="34" charset="0"/>
              </a:rPr>
              <a:t>dan</a:t>
            </a:r>
            <a:r>
              <a:rPr lang="en-US" altLang="id-ID" sz="140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altLang="id-ID" sz="1400" dirty="0" err="1">
                <a:solidFill>
                  <a:schemeClr val="bg1"/>
                </a:solidFill>
                <a:latin typeface="Tahoma" panose="020B0604030504040204" pitchFamily="34" charset="0"/>
              </a:rPr>
              <a:t>Konseling</a:t>
            </a:r>
            <a:r>
              <a:rPr lang="en-US" altLang="id-ID" sz="1400" dirty="0">
                <a:solidFill>
                  <a:schemeClr val="bg1"/>
                </a:solidFill>
                <a:latin typeface="Tahoma" panose="020B0604030504040204" pitchFamily="34" charset="0"/>
              </a:rPr>
              <a:t>                   yang </a:t>
            </a:r>
            <a:r>
              <a:rPr lang="en-US" altLang="id-ID" sz="1400" dirty="0" err="1">
                <a:solidFill>
                  <a:schemeClr val="bg1"/>
                </a:solidFill>
                <a:latin typeface="Tahoma" panose="020B0604030504040204" pitchFamily="34" charset="0"/>
              </a:rPr>
              <a:t>Memandirikan</a:t>
            </a:r>
            <a:endParaRPr lang="en-US" altLang="id-ID" sz="1400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15371" name="Text Box 12"/>
          <p:cNvSpPr txBox="1">
            <a:spLocks noChangeArrowheads="1"/>
          </p:cNvSpPr>
          <p:nvPr/>
        </p:nvSpPr>
        <p:spPr bwMode="auto">
          <a:xfrm>
            <a:off x="7543800" y="3308350"/>
            <a:ext cx="18288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id-ID" sz="1400">
                <a:latin typeface="Tahoma" panose="020B0604030504040204" pitchFamily="34" charset="0"/>
              </a:rPr>
              <a:t>Wilayah Layanan Pembelajaran yang Mendidik</a:t>
            </a:r>
          </a:p>
        </p:txBody>
      </p:sp>
      <p:sp>
        <p:nvSpPr>
          <p:cNvPr id="15372" name="Text Box 13"/>
          <p:cNvSpPr txBox="1">
            <a:spLocks noChangeArrowheads="1"/>
          </p:cNvSpPr>
          <p:nvPr/>
        </p:nvSpPr>
        <p:spPr bwMode="auto">
          <a:xfrm>
            <a:off x="4800600" y="3248026"/>
            <a:ext cx="22860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id-ID" sz="1400" dirty="0" err="1">
                <a:solidFill>
                  <a:schemeClr val="bg1"/>
                </a:solidFill>
                <a:latin typeface="Tahoma" panose="020B0604030504040204" pitchFamily="34" charset="0"/>
              </a:rPr>
              <a:t>Penghormatan</a:t>
            </a:r>
            <a:r>
              <a:rPr lang="en-US" altLang="id-ID" sz="140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altLang="id-ID" sz="1400" dirty="0" err="1">
                <a:solidFill>
                  <a:schemeClr val="bg1"/>
                </a:solidFill>
                <a:latin typeface="Tahoma" panose="020B0604030504040204" pitchFamily="34" charset="0"/>
              </a:rPr>
              <a:t>kepada</a:t>
            </a:r>
            <a:r>
              <a:rPr lang="en-US" altLang="id-ID" sz="140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altLang="id-ID" sz="1400" dirty="0" err="1">
                <a:solidFill>
                  <a:schemeClr val="bg1"/>
                </a:solidFill>
                <a:latin typeface="Tahoma" panose="020B0604030504040204" pitchFamily="34" charset="0"/>
              </a:rPr>
              <a:t>Keunikan</a:t>
            </a:r>
            <a:r>
              <a:rPr lang="en-US" altLang="id-ID" sz="140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altLang="id-ID" sz="1400" dirty="0" err="1">
                <a:solidFill>
                  <a:schemeClr val="bg1"/>
                </a:solidFill>
                <a:latin typeface="Tahoma" panose="020B0604030504040204" pitchFamily="34" charset="0"/>
              </a:rPr>
              <a:t>dan</a:t>
            </a:r>
            <a:r>
              <a:rPr lang="en-US" altLang="id-ID" sz="140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altLang="id-ID" sz="1400" dirty="0" err="1">
                <a:solidFill>
                  <a:schemeClr val="bg1"/>
                </a:solidFill>
                <a:latin typeface="Tahoma" panose="020B0604030504040204" pitchFamily="34" charset="0"/>
              </a:rPr>
              <a:t>Komplementaritas</a:t>
            </a:r>
            <a:r>
              <a:rPr lang="en-US" altLang="id-ID" sz="1400" dirty="0">
                <a:solidFill>
                  <a:schemeClr val="bg1"/>
                </a:solidFill>
                <a:latin typeface="Tahoma" panose="020B0604030504040204" pitchFamily="34" charset="0"/>
              </a:rPr>
              <a:t>  </a:t>
            </a:r>
            <a:r>
              <a:rPr lang="en-US" altLang="id-ID" sz="1400" dirty="0" err="1">
                <a:solidFill>
                  <a:schemeClr val="bg1"/>
                </a:solidFill>
                <a:latin typeface="Tahoma" panose="020B0604030504040204" pitchFamily="34" charset="0"/>
              </a:rPr>
              <a:t>Layanan</a:t>
            </a:r>
            <a:endParaRPr lang="en-US" altLang="id-ID" sz="1400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15373" name="TextBox 13"/>
          <p:cNvSpPr txBox="1">
            <a:spLocks noChangeArrowheads="1"/>
          </p:cNvSpPr>
          <p:nvPr/>
        </p:nvSpPr>
        <p:spPr bwMode="auto">
          <a:xfrm>
            <a:off x="3124200" y="5029200"/>
            <a:ext cx="54864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id-ID" sz="2400" b="1">
                <a:latin typeface="Constantia" panose="02030602050306030303" pitchFamily="18" charset="0"/>
              </a:rPr>
              <a:t>KEUNIKAN</a:t>
            </a:r>
            <a:r>
              <a:rPr lang="id-ID" altLang="id-ID" sz="2400" b="1">
                <a:latin typeface="Constantia" panose="02030602050306030303" pitchFamily="18" charset="0"/>
              </a:rPr>
              <a:t> </a:t>
            </a:r>
            <a:r>
              <a:rPr lang="en-US" altLang="id-ID" sz="2400" b="1">
                <a:latin typeface="Constantia" panose="02030602050306030303" pitchFamily="18" charset="0"/>
              </a:rPr>
              <a:t>KOMPLEMENTARITAS</a:t>
            </a:r>
            <a:r>
              <a:rPr lang="id-ID" altLang="id-ID" sz="2400" b="1">
                <a:latin typeface="Constantia" panose="02030602050306030303" pitchFamily="18" charset="0"/>
              </a:rPr>
              <a:t> WILAYAH KERJA GURU DAN KONSELOR</a:t>
            </a:r>
            <a:endParaRPr lang="en-US" altLang="id-ID"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252512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252523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id-ID" sz="6000" dirty="0" smtClean="0"/>
              <a:t>TERIMA KASIH</a:t>
            </a:r>
            <a:endParaRPr lang="id-ID" sz="6000" dirty="0"/>
          </a:p>
        </p:txBody>
      </p:sp>
    </p:spTree>
    <p:extLst>
      <p:ext uri="{BB962C8B-B14F-4D97-AF65-F5344CB8AC3E}">
        <p14:creationId xmlns:p14="http://schemas.microsoft.com/office/powerpoint/2010/main" val="813136306"/>
      </p:ext>
    </p:extLst>
  </p:cSld>
  <p:clrMapOvr>
    <a:masterClrMapping/>
  </p:clrMapOvr>
  <p:transition spd="slow">
    <p:wip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TM04033929[[fn=Slate]]</Template>
  <TotalTime>7</TotalTime>
  <Words>117</Words>
  <Application>Microsoft Office PowerPoint</Application>
  <PresentationFormat>Widescreen</PresentationFormat>
  <Paragraphs>19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Calibri</vt:lpstr>
      <vt:lpstr>Calisto MT</vt:lpstr>
      <vt:lpstr>Constantia</vt:lpstr>
      <vt:lpstr>Tahoma</vt:lpstr>
      <vt:lpstr>Trebuchet MS</vt:lpstr>
      <vt:lpstr>Wingdings</vt:lpstr>
      <vt:lpstr>Wingdings 2</vt:lpstr>
      <vt:lpstr>Slate</vt:lpstr>
      <vt:lpstr> PERTEMUAN 2: POSISI DAN URGENSI BK</vt:lpstr>
      <vt:lpstr>PowerPoint Presentation</vt:lpstr>
      <vt:lpstr>PowerPoint Presentation</vt:lpstr>
      <vt:lpstr>TERIMA KASIH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Posisi dan Urgensi BK</dc:title>
  <dc:creator>pc1</dc:creator>
  <cp:lastModifiedBy>pc1</cp:lastModifiedBy>
  <cp:revision>7</cp:revision>
  <dcterms:created xsi:type="dcterms:W3CDTF">2017-09-28T14:48:43Z</dcterms:created>
  <dcterms:modified xsi:type="dcterms:W3CDTF">2017-10-02T03:55:24Z</dcterms:modified>
</cp:coreProperties>
</file>