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8" r:id="rId5"/>
    <p:sldId id="262" r:id="rId6"/>
    <p:sldId id="267" r:id="rId7"/>
    <p:sldId id="263" r:id="rId8"/>
    <p:sldId id="266" r:id="rId9"/>
    <p:sldId id="264" r:id="rId10"/>
    <p:sldId id="265" r:id="rId11"/>
    <p:sldId id="260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newsflash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id-ID" sz="5400" dirty="0" smtClean="0">
                <a:latin typeface="Arial Narrow" pitchFamily="34" charset="0"/>
              </a:rPr>
              <a:t>KOMPONEN </a:t>
            </a:r>
            <a:r>
              <a:rPr lang="en-US" sz="5400" dirty="0" smtClean="0">
                <a:latin typeface="Arial Narrow" pitchFamily="34" charset="0"/>
              </a:rPr>
              <a:t>BK</a:t>
            </a:r>
            <a:endParaRPr lang="en-US" sz="5400" dirty="0">
              <a:latin typeface="Arial Narrow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Arial Narrow" pitchFamily="34" charset="0"/>
              </a:rPr>
              <a:t>Oleh</a:t>
            </a:r>
            <a:r>
              <a:rPr lang="en-US" dirty="0" smtClean="0">
                <a:solidFill>
                  <a:schemeClr val="tx1"/>
                </a:solidFill>
                <a:latin typeface="Arial Narrow" pitchFamily="34" charset="0"/>
              </a:rPr>
              <a:t>:</a:t>
            </a:r>
          </a:p>
          <a:p>
            <a:pPr algn="ctr"/>
            <a:r>
              <a:rPr lang="id-ID" dirty="0" smtClean="0">
                <a:solidFill>
                  <a:schemeClr val="tx1"/>
                </a:solidFill>
                <a:latin typeface="Arial Narrow" pitchFamily="34" charset="0"/>
              </a:rPr>
              <a:t>Tim Dosen MKDK BK</a:t>
            </a:r>
            <a:endParaRPr lang="en-US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6" name="Object 1"/>
          <p:cNvGraphicFramePr>
            <a:graphicFrameLocks noChangeAspect="1"/>
          </p:cNvGraphicFramePr>
          <p:nvPr/>
        </p:nvGraphicFramePr>
        <p:xfrm>
          <a:off x="457200" y="533400"/>
          <a:ext cx="8382000" cy="601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3" imgW="6178320" imgH="3716280" progId="CorelDRAW.Graphic.12">
                  <p:embed/>
                </p:oleObj>
              </mc:Choice>
              <mc:Fallback>
                <p:oleObj r:id="rId3" imgW="6178320" imgH="3716280" progId="CorelDRAW.Graphic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33400"/>
                        <a:ext cx="8382000" cy="601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s-ES" sz="3500" dirty="0" err="1" smtClean="0">
                <a:latin typeface="Arial Narrow" pitchFamily="34" charset="0"/>
              </a:rPr>
              <a:t>Merupakan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proses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pemberian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bantuan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kepada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seluruh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peserta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didik</a:t>
            </a:r>
            <a:r>
              <a:rPr lang="es-ES" sz="3500" dirty="0" smtClean="0">
                <a:latin typeface="Arial Narrow" pitchFamily="34" charset="0"/>
              </a:rPr>
              <a:t>. </a:t>
            </a:r>
            <a:r>
              <a:rPr lang="es-ES" sz="3500" dirty="0" err="1" smtClean="0">
                <a:latin typeface="Arial Narrow" pitchFamily="34" charset="0"/>
              </a:rPr>
              <a:t>Layanan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dasar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bimbingan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merupakan</a:t>
            </a:r>
            <a:r>
              <a:rPr lang="es-ES" sz="3500" dirty="0" smtClean="0">
                <a:latin typeface="Arial Narrow" pitchFamily="34" charset="0"/>
              </a:rPr>
              <a:t> inti </a:t>
            </a:r>
            <a:r>
              <a:rPr lang="es-ES" sz="3500" dirty="0" err="1" smtClean="0">
                <a:latin typeface="Arial Narrow" pitchFamily="34" charset="0"/>
              </a:rPr>
              <a:t>dari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model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bimbingan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perkembangan</a:t>
            </a:r>
            <a:r>
              <a:rPr lang="es-ES" sz="3500" dirty="0" smtClean="0">
                <a:latin typeface="Arial Narrow" pitchFamily="34" charset="0"/>
              </a:rPr>
              <a:t>. </a:t>
            </a:r>
            <a:endParaRPr lang="en-US" sz="3500" dirty="0" smtClean="0">
              <a:latin typeface="Arial Narrow" pitchFamily="34" charset="0"/>
            </a:endParaRPr>
          </a:p>
          <a:p>
            <a:r>
              <a:rPr lang="es-ES" sz="3500" dirty="0" err="1" smtClean="0">
                <a:latin typeface="Arial Narrow" pitchFamily="34" charset="0"/>
              </a:rPr>
              <a:t>Bertujuan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membantu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semua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peserta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didik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agar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memperoleh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perkembangan</a:t>
            </a:r>
            <a:r>
              <a:rPr lang="es-ES" sz="3500" dirty="0" smtClean="0">
                <a:latin typeface="Arial Narrow" pitchFamily="34" charset="0"/>
              </a:rPr>
              <a:t> yang normal, </a:t>
            </a:r>
            <a:r>
              <a:rPr lang="es-ES" sz="3500" dirty="0" err="1" smtClean="0">
                <a:latin typeface="Arial Narrow" pitchFamily="34" charset="0"/>
              </a:rPr>
              <a:t>memiliki</a:t>
            </a:r>
            <a:r>
              <a:rPr lang="es-ES" sz="3500" dirty="0" smtClean="0">
                <a:latin typeface="Arial Narrow" pitchFamily="34" charset="0"/>
              </a:rPr>
              <a:t> mental yang </a:t>
            </a:r>
            <a:r>
              <a:rPr lang="es-ES" sz="3500" dirty="0" err="1" smtClean="0">
                <a:latin typeface="Arial Narrow" pitchFamily="34" charset="0"/>
              </a:rPr>
              <a:t>sehat</a:t>
            </a:r>
            <a:r>
              <a:rPr lang="es-ES" sz="3500" dirty="0" smtClean="0">
                <a:latin typeface="Arial Narrow" pitchFamily="34" charset="0"/>
              </a:rPr>
              <a:t>, dan </a:t>
            </a:r>
            <a:r>
              <a:rPr lang="es-ES" sz="3500" dirty="0" err="1" smtClean="0">
                <a:latin typeface="Arial Narrow" pitchFamily="34" charset="0"/>
              </a:rPr>
              <a:t>memperoleh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keterampilan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dasar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hidupnya</a:t>
            </a:r>
            <a:r>
              <a:rPr lang="es-ES" sz="3500" dirty="0" smtClean="0">
                <a:latin typeface="Arial Narrow" pitchFamily="34" charset="0"/>
              </a:rPr>
              <a:t>, </a:t>
            </a:r>
            <a:r>
              <a:rPr lang="es-ES" sz="3500" dirty="0" err="1" smtClean="0">
                <a:latin typeface="Arial Narrow" pitchFamily="34" charset="0"/>
              </a:rPr>
              <a:t>atau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dengan</a:t>
            </a:r>
            <a:r>
              <a:rPr lang="es-ES" sz="3500" dirty="0" smtClean="0">
                <a:latin typeface="Arial Narrow" pitchFamily="34" charset="0"/>
              </a:rPr>
              <a:t> kata </a:t>
            </a:r>
            <a:r>
              <a:rPr lang="es-ES" sz="3500" dirty="0" err="1" smtClean="0">
                <a:latin typeface="Arial Narrow" pitchFamily="34" charset="0"/>
              </a:rPr>
              <a:t>lain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membantu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peserta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didik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agar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mereka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dapat</a:t>
            </a:r>
            <a:r>
              <a:rPr lang="es-ES" sz="3500" dirty="0" smtClean="0">
                <a:latin typeface="Arial Narrow" pitchFamily="34" charset="0"/>
              </a:rPr>
              <a:t> </a:t>
            </a:r>
            <a:r>
              <a:rPr lang="es-ES" sz="3500" dirty="0" err="1" smtClean="0">
                <a:latin typeface="Arial Narrow" pitchFamily="34" charset="0"/>
              </a:rPr>
              <a:t>mencapai</a:t>
            </a:r>
            <a:r>
              <a:rPr lang="es-ES" sz="3500" dirty="0" smtClean="0">
                <a:latin typeface="Arial Narrow" pitchFamily="34" charset="0"/>
              </a:rPr>
              <a:t> tugas-tugas </a:t>
            </a:r>
            <a:r>
              <a:rPr lang="es-ES" sz="3500" dirty="0" err="1" smtClean="0">
                <a:latin typeface="Arial Narrow" pitchFamily="34" charset="0"/>
              </a:rPr>
              <a:t>perkembangannya</a:t>
            </a:r>
            <a:r>
              <a:rPr lang="es-ES" sz="3500" dirty="0" smtClean="0">
                <a:latin typeface="Arial Narrow" pitchFamily="34" charset="0"/>
              </a:rPr>
              <a:t>.</a:t>
            </a:r>
            <a:endParaRPr lang="en-US" sz="3500" dirty="0" smtClean="0">
              <a:latin typeface="Arial Narrow" pitchFamily="34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 Narrow" pitchFamily="34" charset="0"/>
              </a:rPr>
              <a:t>LAYANAN DASAR</a:t>
            </a:r>
            <a:endParaRPr lang="en-US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828800"/>
            <a:ext cx="7696200" cy="4297363"/>
          </a:xfrm>
        </p:spPr>
        <p:txBody>
          <a:bodyPr>
            <a:noAutofit/>
          </a:bodyPr>
          <a:lstStyle/>
          <a:p>
            <a:r>
              <a:rPr lang="es-ES" sz="3200" i="1" dirty="0" err="1" smtClean="0">
                <a:latin typeface="Arial Narrow" pitchFamily="34" charset="0"/>
              </a:rPr>
              <a:t>Self-esteem</a:t>
            </a:r>
            <a:endParaRPr lang="es-ES" sz="3200" i="1" dirty="0" smtClean="0">
              <a:latin typeface="Arial Narrow" pitchFamily="34" charset="0"/>
            </a:endParaRPr>
          </a:p>
          <a:p>
            <a:r>
              <a:rPr lang="es-ES" sz="3200" dirty="0" err="1" smtClean="0">
                <a:latin typeface="Arial Narrow" pitchFamily="34" charset="0"/>
              </a:rPr>
              <a:t>Motivasi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berprestasi</a:t>
            </a:r>
            <a:endParaRPr lang="es-ES" sz="3200" dirty="0" smtClean="0">
              <a:latin typeface="Arial Narrow" pitchFamily="34" charset="0"/>
            </a:endParaRPr>
          </a:p>
          <a:p>
            <a:r>
              <a:rPr lang="es-ES" sz="3200" dirty="0" err="1" smtClean="0">
                <a:latin typeface="Arial Narrow" pitchFamily="34" charset="0"/>
              </a:rPr>
              <a:t>Keterampilan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pengambilan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keputusan</a:t>
            </a:r>
            <a:endParaRPr lang="es-ES" sz="3200" dirty="0" smtClean="0">
              <a:latin typeface="Arial Narrow" pitchFamily="34" charset="0"/>
            </a:endParaRPr>
          </a:p>
          <a:p>
            <a:r>
              <a:rPr lang="es-ES" sz="3200" dirty="0" err="1" smtClean="0">
                <a:latin typeface="Arial Narrow" pitchFamily="34" charset="0"/>
              </a:rPr>
              <a:t>Keterampilan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pemecahan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masalah</a:t>
            </a:r>
            <a:endParaRPr lang="es-ES" sz="3200" dirty="0" smtClean="0">
              <a:latin typeface="Arial Narrow" pitchFamily="34" charset="0"/>
            </a:endParaRPr>
          </a:p>
          <a:p>
            <a:r>
              <a:rPr lang="es-ES" sz="3200" dirty="0" err="1" smtClean="0">
                <a:latin typeface="Arial Narrow" pitchFamily="34" charset="0"/>
              </a:rPr>
              <a:t>Keterampilan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hubungan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antar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pribadi</a:t>
            </a:r>
            <a:endParaRPr lang="es-ES" sz="3200" dirty="0" smtClean="0">
              <a:latin typeface="Arial Narrow" pitchFamily="34" charset="0"/>
            </a:endParaRPr>
          </a:p>
          <a:p>
            <a:r>
              <a:rPr lang="es-ES" sz="3200" dirty="0" err="1" smtClean="0">
                <a:latin typeface="Arial Narrow" pitchFamily="34" charset="0"/>
              </a:rPr>
              <a:t>Keterampilan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berkomunikasi</a:t>
            </a:r>
            <a:endParaRPr lang="es-ES" sz="3200" dirty="0" smtClean="0">
              <a:latin typeface="Arial Narrow" pitchFamily="34" charset="0"/>
            </a:endParaRPr>
          </a:p>
          <a:p>
            <a:r>
              <a:rPr lang="es-ES" sz="3200" dirty="0" err="1" smtClean="0">
                <a:latin typeface="Arial Narrow" pitchFamily="34" charset="0"/>
              </a:rPr>
              <a:t>Penyadaran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keragaman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budaya</a:t>
            </a:r>
            <a:endParaRPr lang="es-ES" sz="3200" dirty="0" smtClean="0">
              <a:latin typeface="Arial Narrow" pitchFamily="34" charset="0"/>
            </a:endParaRPr>
          </a:p>
          <a:p>
            <a:r>
              <a:rPr lang="es-ES" sz="3200" dirty="0" err="1" smtClean="0">
                <a:latin typeface="Arial Narrow" pitchFamily="34" charset="0"/>
              </a:rPr>
              <a:t>Perilaku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bertanggung</a:t>
            </a:r>
            <a:r>
              <a:rPr lang="es-ES" sz="3200" dirty="0" smtClean="0">
                <a:latin typeface="Arial Narrow" pitchFamily="34" charset="0"/>
              </a:rPr>
              <a:t> </a:t>
            </a:r>
            <a:r>
              <a:rPr lang="es-ES" sz="3200" dirty="0" err="1" smtClean="0">
                <a:latin typeface="Arial Narrow" pitchFamily="34" charset="0"/>
              </a:rPr>
              <a:t>jawab</a:t>
            </a:r>
            <a:endParaRPr lang="en-US" sz="3200" dirty="0" smtClean="0">
              <a:latin typeface="Arial Narrow" pitchFamily="34" charset="0"/>
            </a:endParaRPr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 Narrow" pitchFamily="34" charset="0"/>
              </a:rPr>
              <a:t>CONTOH MATERI PROGRAM</a:t>
            </a:r>
            <a:endParaRPr lang="en-US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Arial Narrow" pitchFamily="34" charset="0"/>
              </a:rPr>
              <a:t>Pemberian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bantuan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kepada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peserta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didik</a:t>
            </a:r>
            <a:r>
              <a:rPr lang="en-US" sz="3200" dirty="0" smtClean="0">
                <a:latin typeface="Arial Narrow" pitchFamily="34" charset="0"/>
              </a:rPr>
              <a:t> yang </a:t>
            </a:r>
            <a:r>
              <a:rPr lang="en-US" sz="3200" dirty="0" err="1" smtClean="0">
                <a:latin typeface="Arial Narrow" pitchFamily="34" charset="0"/>
              </a:rPr>
              <a:t>menghadapi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kebutuhan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masalah</a:t>
            </a:r>
            <a:r>
              <a:rPr lang="en-US" sz="3200" dirty="0" smtClean="0">
                <a:latin typeface="Arial Narrow" pitchFamily="34" charset="0"/>
              </a:rPr>
              <a:t> yang </a:t>
            </a:r>
            <a:r>
              <a:rPr lang="en-US" sz="3200" dirty="0" err="1" smtClean="0">
                <a:latin typeface="Arial Narrow" pitchFamily="34" charset="0"/>
              </a:rPr>
              <a:t>memerlukan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pertolongan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dengan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segera</a:t>
            </a:r>
            <a:r>
              <a:rPr lang="en-US" sz="3200" dirty="0" smtClean="0">
                <a:latin typeface="Arial Narrow" pitchFamily="34" charset="0"/>
              </a:rPr>
              <a:t>.</a:t>
            </a:r>
          </a:p>
          <a:p>
            <a:r>
              <a:rPr lang="en-US" sz="3200" dirty="0" err="1" smtClean="0">
                <a:latin typeface="Arial Narrow" pitchFamily="34" charset="0"/>
              </a:rPr>
              <a:t>Tujuan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layanan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responsif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adalah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mengintervensi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masalah-masalah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atau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kepedulian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pribadi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siswa</a:t>
            </a:r>
            <a:r>
              <a:rPr lang="en-US" sz="3200" dirty="0" smtClean="0">
                <a:latin typeface="Arial Narrow" pitchFamily="34" charset="0"/>
              </a:rPr>
              <a:t> yang </a:t>
            </a:r>
            <a:r>
              <a:rPr lang="en-US" sz="3200" dirty="0" err="1" smtClean="0">
                <a:latin typeface="Arial Narrow" pitchFamily="34" charset="0"/>
              </a:rPr>
              <a:t>muncul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segera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dirasakan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saat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itu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berkenaan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dengan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masalah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sosial-pribadi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karir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masalah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pengembangan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pendidikan</a:t>
            </a:r>
            <a:r>
              <a:rPr lang="en-US" sz="3200" dirty="0" smtClean="0">
                <a:latin typeface="Arial Narrow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 Narrow" pitchFamily="34" charset="0"/>
              </a:rPr>
              <a:t>LAYANAN RESPONSIF</a:t>
            </a:r>
            <a:endParaRPr lang="en-US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8001000" cy="4114800"/>
          </a:xfrm>
        </p:spPr>
        <p:txBody>
          <a:bodyPr>
            <a:normAutofit/>
          </a:bodyPr>
          <a:lstStyle/>
          <a:p>
            <a:pPr marL="274320" indent="-274320">
              <a:lnSpc>
                <a:spcPct val="80000"/>
              </a:lnSpc>
              <a:defRPr/>
            </a:pPr>
            <a:r>
              <a:rPr lang="en-US" sz="3200" i="1" dirty="0" smtClean="0">
                <a:latin typeface="Arial Narrow" pitchFamily="34" charset="0"/>
              </a:rPr>
              <a:t>Counseling</a:t>
            </a:r>
            <a:r>
              <a:rPr lang="en-US" sz="3200" dirty="0" smtClean="0">
                <a:latin typeface="Arial Narrow" pitchFamily="34" charset="0"/>
              </a:rPr>
              <a:t> (</a:t>
            </a:r>
            <a:r>
              <a:rPr lang="en-US" sz="3200" dirty="0" err="1" smtClean="0">
                <a:latin typeface="Arial Narrow" pitchFamily="34" charset="0"/>
              </a:rPr>
              <a:t>fokusnya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membantu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siswa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mengatasi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kesulitan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berhubungan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dengan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orang</a:t>
            </a:r>
            <a:r>
              <a:rPr lang="en-US" sz="3200" dirty="0" smtClean="0">
                <a:latin typeface="Arial Narrow" pitchFamily="34" charset="0"/>
              </a:rPr>
              <a:t> lain, </a:t>
            </a:r>
            <a:r>
              <a:rPr lang="en-US" sz="3200" dirty="0" err="1" smtClean="0">
                <a:latin typeface="Arial Narrow" pitchFamily="34" charset="0"/>
              </a:rPr>
              <a:t>masalah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pribadi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atau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tugas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perkembangan</a:t>
            </a:r>
            <a:r>
              <a:rPr lang="en-US" sz="3200" dirty="0" smtClean="0">
                <a:latin typeface="Arial Narrow" pitchFamily="34" charset="0"/>
              </a:rPr>
              <a:t>)</a:t>
            </a:r>
          </a:p>
          <a:p>
            <a:pPr marL="274320" indent="-274320">
              <a:lnSpc>
                <a:spcPct val="80000"/>
              </a:lnSpc>
              <a:defRPr/>
            </a:pPr>
            <a:r>
              <a:rPr lang="en-US" sz="3200" i="1" dirty="0" smtClean="0">
                <a:latin typeface="Arial Narrow" pitchFamily="34" charset="0"/>
              </a:rPr>
              <a:t>Consultation</a:t>
            </a:r>
            <a:r>
              <a:rPr lang="en-US" sz="3200" dirty="0" smtClean="0">
                <a:latin typeface="Arial Narrow" pitchFamily="34" charset="0"/>
              </a:rPr>
              <a:t> (</a:t>
            </a:r>
            <a:r>
              <a:rPr lang="en-US" sz="3200" dirty="0" err="1" smtClean="0">
                <a:latin typeface="Arial Narrow" pitchFamily="34" charset="0"/>
              </a:rPr>
              <a:t>konselor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berkonsultasi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dengan</a:t>
            </a:r>
            <a:r>
              <a:rPr lang="en-US" sz="3200" dirty="0" smtClean="0">
                <a:latin typeface="Arial Narrow" pitchFamily="34" charset="0"/>
              </a:rPr>
              <a:t> guru, </a:t>
            </a:r>
            <a:r>
              <a:rPr lang="en-US" sz="3200" dirty="0" err="1" smtClean="0">
                <a:latin typeface="Arial Narrow" pitchFamily="34" charset="0"/>
              </a:rPr>
              <a:t>orang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tua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kepala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sekolah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pekerja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sosial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berperan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sebagai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advokasi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bagi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siswa</a:t>
            </a:r>
            <a:r>
              <a:rPr lang="en-US" sz="3200" dirty="0" smtClean="0">
                <a:latin typeface="Arial Narrow" pitchFamily="34" charset="0"/>
              </a:rPr>
              <a:t>)</a:t>
            </a:r>
          </a:p>
          <a:p>
            <a:pPr marL="274320" indent="-274320">
              <a:lnSpc>
                <a:spcPct val="80000"/>
              </a:lnSpc>
              <a:defRPr/>
            </a:pPr>
            <a:r>
              <a:rPr lang="en-US" sz="3200" i="1" dirty="0" smtClean="0">
                <a:latin typeface="Arial Narrow" pitchFamily="34" charset="0"/>
              </a:rPr>
              <a:t>Referral</a:t>
            </a:r>
          </a:p>
          <a:p>
            <a:pPr marL="274320" indent="-274320">
              <a:lnSpc>
                <a:spcPct val="80000"/>
              </a:lnSpc>
              <a:defRPr/>
            </a:pPr>
            <a:r>
              <a:rPr lang="en-US" sz="3200" i="1" dirty="0" smtClean="0">
                <a:latin typeface="Arial Narrow" pitchFamily="34" charset="0"/>
              </a:rPr>
              <a:t>Peer facilitation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 Narrow" pitchFamily="34" charset="0"/>
              </a:rPr>
              <a:t>BENTUK KEGIATAN</a:t>
            </a:r>
            <a:endParaRPr lang="en-US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1"/>
            <a:ext cx="8229600" cy="4343399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Arial Narrow" pitchFamily="34" charset="0"/>
              </a:rPr>
              <a:t>Bantuan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kepada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siswa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dalam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membuat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mengimplementasikan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rencana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pribadi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pendidikan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karir</a:t>
            </a:r>
            <a:endParaRPr lang="en-US" sz="3200" dirty="0" smtClean="0">
              <a:latin typeface="Arial Narrow" pitchFamily="34" charset="0"/>
            </a:endParaRPr>
          </a:p>
          <a:p>
            <a:r>
              <a:rPr lang="en-US" sz="3200" dirty="0" err="1" smtClean="0">
                <a:latin typeface="Arial Narrow" pitchFamily="34" charset="0"/>
              </a:rPr>
              <a:t>Tujuannya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membantu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siswa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belajar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memonitor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memahami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perkembangannya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menggambil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tindakan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secara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proaktif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berdasarkan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informasi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diri</a:t>
            </a:r>
            <a:r>
              <a:rPr lang="en-US" sz="3200" dirty="0" smtClean="0">
                <a:latin typeface="Arial Narrow" pitchFamily="34" charset="0"/>
              </a:rPr>
              <a:t> (</a:t>
            </a:r>
            <a:r>
              <a:rPr lang="en-US" sz="3200" i="1" dirty="0" smtClean="0">
                <a:latin typeface="Arial Narrow" pitchFamily="34" charset="0"/>
              </a:rPr>
              <a:t>decision making and goal setting</a:t>
            </a:r>
            <a:r>
              <a:rPr lang="en-US" sz="3200" dirty="0" smtClean="0">
                <a:latin typeface="Arial Narrow" pitchFamily="34" charset="0"/>
              </a:rPr>
              <a:t>)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bersifat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preventif</a:t>
            </a:r>
            <a:endParaRPr lang="en-US" sz="3200" dirty="0" smtClean="0">
              <a:latin typeface="Arial Narrow" pitchFamily="34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 Narrow" pitchFamily="34" charset="0"/>
              </a:rPr>
              <a:t>PERENCANAAN INDIVIDUAL</a:t>
            </a:r>
            <a:endParaRPr lang="en-US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924800" cy="4373563"/>
          </a:xfrm>
        </p:spPr>
        <p:txBody>
          <a:bodyPr>
            <a:normAutofit/>
          </a:bodyPr>
          <a:lstStyle/>
          <a:p>
            <a:r>
              <a:rPr lang="en-US" sz="3200" i="1" dirty="0" smtClean="0">
                <a:latin typeface="Arial Narrow" pitchFamily="34" charset="0"/>
              </a:rPr>
              <a:t>Appraisal </a:t>
            </a:r>
            <a:r>
              <a:rPr lang="en-US" sz="3200" dirty="0" smtClean="0">
                <a:latin typeface="Arial Narrow" pitchFamily="34" charset="0"/>
              </a:rPr>
              <a:t>(</a:t>
            </a:r>
            <a:r>
              <a:rPr lang="en-US" sz="3200" dirty="0" err="1" smtClean="0">
                <a:latin typeface="Arial Narrow" pitchFamily="34" charset="0"/>
              </a:rPr>
              <a:t>mengumpulkan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menafsirkan</a:t>
            </a:r>
            <a:r>
              <a:rPr lang="en-US" sz="3200" dirty="0" smtClean="0">
                <a:latin typeface="Arial Narrow" pitchFamily="34" charset="0"/>
              </a:rPr>
              <a:t> data </a:t>
            </a:r>
            <a:r>
              <a:rPr lang="en-US" sz="3200" dirty="0" err="1" smtClean="0">
                <a:latin typeface="Arial Narrow" pitchFamily="34" charset="0"/>
              </a:rPr>
              <a:t>tentang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prestasi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bakat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sikap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minat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keterampilan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perilaku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siswa</a:t>
            </a:r>
            <a:r>
              <a:rPr lang="en-US" sz="3200" dirty="0" smtClean="0">
                <a:latin typeface="Arial Narrow" pitchFamily="34" charset="0"/>
              </a:rPr>
              <a:t>);</a:t>
            </a:r>
          </a:p>
          <a:p>
            <a:r>
              <a:rPr lang="en-US" sz="3200" dirty="0" smtClean="0">
                <a:latin typeface="Arial Narrow" pitchFamily="34" charset="0"/>
              </a:rPr>
              <a:t>Advisement (</a:t>
            </a:r>
            <a:r>
              <a:rPr lang="en-US" sz="3200" dirty="0" err="1" smtClean="0">
                <a:latin typeface="Arial Narrow" pitchFamily="34" charset="0"/>
              </a:rPr>
              <a:t>pemberian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informasi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dengan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fokus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untuk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meningkatkan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kesadaran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karir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pengetahuan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diri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pengambilan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keputusan</a:t>
            </a:r>
            <a:r>
              <a:rPr lang="en-US" sz="3200" dirty="0" smtClean="0">
                <a:latin typeface="Arial Narrow" pitchFamily="34" charset="0"/>
              </a:rPr>
              <a:t>);</a:t>
            </a:r>
            <a:r>
              <a:rPr lang="en-US" sz="3200" i="1" dirty="0" smtClean="0">
                <a:latin typeface="Arial Narrow" pitchFamily="34" charset="0"/>
              </a:rPr>
              <a:t> </a:t>
            </a:r>
          </a:p>
          <a:p>
            <a:r>
              <a:rPr lang="en-US" sz="3200" i="1" dirty="0" smtClean="0">
                <a:latin typeface="Arial Narrow" pitchFamily="34" charset="0"/>
              </a:rPr>
              <a:t>Placement and follow-up</a:t>
            </a:r>
            <a:r>
              <a:rPr lang="en-US" sz="3200" dirty="0" smtClean="0">
                <a:latin typeface="Arial Narrow" pitchFamily="34" charset="0"/>
              </a:rPr>
              <a:t>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 Narrow" pitchFamily="34" charset="0"/>
              </a:rPr>
              <a:t>BENTUK KEGIATAN</a:t>
            </a:r>
            <a:endParaRPr lang="en-US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733800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Arial Narrow" pitchFamily="34" charset="0"/>
              </a:rPr>
              <a:t>Merupakan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aktivitas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manajemen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dalam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menetapkan</a:t>
            </a:r>
            <a:r>
              <a:rPr lang="en-US" sz="3200" dirty="0" smtClean="0">
                <a:latin typeface="Arial Narrow" pitchFamily="34" charset="0"/>
              </a:rPr>
              <a:t>, </a:t>
            </a:r>
            <a:r>
              <a:rPr lang="en-US" sz="3200" dirty="0" err="1" smtClean="0">
                <a:latin typeface="Arial Narrow" pitchFamily="34" charset="0"/>
              </a:rPr>
              <a:t>mempertahankan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memperkokoh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keseluruhan</a:t>
            </a:r>
            <a:r>
              <a:rPr lang="en-US" sz="3200" dirty="0" smtClean="0">
                <a:latin typeface="Arial Narrow" pitchFamily="34" charset="0"/>
              </a:rPr>
              <a:t> program BK </a:t>
            </a:r>
            <a:r>
              <a:rPr lang="en-US" sz="3200" dirty="0" err="1" smtClean="0">
                <a:latin typeface="Arial Narrow" pitchFamily="34" charset="0"/>
              </a:rPr>
              <a:t>atau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keefektifan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implementasi</a:t>
            </a:r>
            <a:r>
              <a:rPr lang="en-US" sz="3200" dirty="0" smtClean="0">
                <a:latin typeface="Arial Narrow" pitchFamily="34" charset="0"/>
              </a:rPr>
              <a:t> program BK</a:t>
            </a:r>
          </a:p>
          <a:p>
            <a:r>
              <a:rPr lang="en-US" sz="3200" dirty="0" err="1" smtClean="0">
                <a:latin typeface="Arial Narrow" pitchFamily="34" charset="0"/>
              </a:rPr>
              <a:t>Meskipun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porsinya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kecil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namun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peranannya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sangat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penting</a:t>
            </a:r>
            <a:endParaRPr lang="en-US" sz="3200" dirty="0" smtClean="0">
              <a:latin typeface="Arial Narrow" pitchFamily="34" charset="0"/>
            </a:endParaRPr>
          </a:p>
          <a:p>
            <a:pPr algn="ctr">
              <a:buNone/>
            </a:pPr>
            <a:endParaRPr lang="en-US" dirty="0" smtClean="0"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 Narrow" pitchFamily="34" charset="0"/>
              </a:rPr>
              <a:t>DUKUNGAN SISTEM</a:t>
            </a:r>
            <a:endParaRPr lang="en-US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828800"/>
            <a:ext cx="7696200" cy="42973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latin typeface="Arial Narrow" pitchFamily="34" charset="0"/>
              </a:rPr>
              <a:t>Pengembangan</a:t>
            </a:r>
            <a:r>
              <a:rPr lang="en-US" sz="3200" dirty="0" smtClean="0">
                <a:latin typeface="Arial Narrow" pitchFamily="34" charset="0"/>
              </a:rPr>
              <a:t> program</a:t>
            </a:r>
          </a:p>
          <a:p>
            <a:pPr>
              <a:lnSpc>
                <a:spcPct val="90000"/>
              </a:lnSpc>
            </a:pPr>
            <a:r>
              <a:rPr lang="en-US" sz="3200" dirty="0" err="1" smtClean="0">
                <a:latin typeface="Arial Narrow" pitchFamily="34" charset="0"/>
              </a:rPr>
              <a:t>Manajemen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anggaran</a:t>
            </a:r>
            <a:r>
              <a:rPr lang="en-US" sz="3200" dirty="0" smtClean="0">
                <a:latin typeface="Arial Narrow" pitchFamily="34" charset="0"/>
              </a:rPr>
              <a:t>, material, </a:t>
            </a:r>
            <a:r>
              <a:rPr lang="en-US" sz="3200" dirty="0" err="1" smtClean="0">
                <a:latin typeface="Arial Narrow" pitchFamily="34" charset="0"/>
              </a:rPr>
              <a:t>fasilitas</a:t>
            </a:r>
            <a:endParaRPr lang="en-US" sz="3200" dirty="0" smtClean="0"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3200" dirty="0" err="1" smtClean="0">
                <a:latin typeface="Arial Narrow" pitchFamily="34" charset="0"/>
              </a:rPr>
              <a:t>Pengembangan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staf</a:t>
            </a:r>
            <a:endParaRPr lang="en-US" sz="3200" dirty="0" smtClean="0"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3200" dirty="0" smtClean="0">
                <a:latin typeface="Arial Narrow" pitchFamily="34" charset="0"/>
              </a:rPr>
              <a:t>PR/</a:t>
            </a:r>
            <a:r>
              <a:rPr lang="en-US" sz="3200" dirty="0" err="1" smtClean="0">
                <a:latin typeface="Arial Narrow" pitchFamily="34" charset="0"/>
              </a:rPr>
              <a:t>Humas</a:t>
            </a:r>
            <a:endParaRPr lang="en-US" sz="3200" dirty="0" smtClean="0"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3200" dirty="0" err="1" smtClean="0">
                <a:latin typeface="Arial Narrow" pitchFamily="34" charset="0"/>
              </a:rPr>
              <a:t>Konsultasi</a:t>
            </a:r>
            <a:endParaRPr lang="en-US" sz="3200" dirty="0" smtClean="0"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3200" i="1" dirty="0" smtClean="0">
                <a:latin typeface="Arial Narrow" pitchFamily="34" charset="0"/>
              </a:rPr>
              <a:t>Community outreach</a:t>
            </a:r>
          </a:p>
          <a:p>
            <a:pPr>
              <a:lnSpc>
                <a:spcPct val="90000"/>
              </a:lnSpc>
            </a:pPr>
            <a:r>
              <a:rPr lang="en-US" sz="3200" dirty="0" err="1" smtClean="0">
                <a:latin typeface="Arial Narrow" pitchFamily="34" charset="0"/>
              </a:rPr>
              <a:t>Penelitian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dan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 smtClean="0">
                <a:latin typeface="Arial Narrow" pitchFamily="34" charset="0"/>
              </a:rPr>
              <a:t>publikasi</a:t>
            </a:r>
            <a:endParaRPr lang="en-US" sz="3200" dirty="0" smtClean="0"/>
          </a:p>
          <a:p>
            <a:r>
              <a:rPr lang="en-US" sz="3200" i="1" dirty="0" smtClean="0">
                <a:latin typeface="Arial Narrow" pitchFamily="34" charset="0"/>
              </a:rPr>
              <a:t>Fair share responsibilities</a:t>
            </a:r>
            <a:endParaRPr lang="en-US" sz="3200" i="1" dirty="0">
              <a:latin typeface="Arial Narrow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BENTUK KEGIATAN</a:t>
            </a:r>
            <a:endParaRPr lang="en-US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697" y="1481138"/>
            <a:ext cx="8114605" cy="4525962"/>
          </a:xfrm>
          <a:noFill/>
        </p:spPr>
      </p:pic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191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3600" dirty="0" smtClean="0">
                <a:latin typeface="Arial Narrow" pitchFamily="34" charset="0"/>
              </a:rPr>
              <a:t>PERKIRAAN ALOKASI WAKTU LAYANAN BK</a:t>
            </a:r>
            <a:endParaRPr lang="en-US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latin typeface="Arial Narrow" pitchFamily="34" charset="0"/>
              </a:rPr>
              <a:t>TERIMA KASIH</a:t>
            </a:r>
            <a:endParaRPr lang="en-US" sz="7200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65</TotalTime>
  <Words>323</Words>
  <Application>Microsoft Office PowerPoint</Application>
  <PresentationFormat>On-screen Show (4:3)</PresentationFormat>
  <Paragraphs>44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 Narrow</vt:lpstr>
      <vt:lpstr>Lucida Sans Unicode</vt:lpstr>
      <vt:lpstr>Verdana</vt:lpstr>
      <vt:lpstr>Wingdings 2</vt:lpstr>
      <vt:lpstr>Wingdings 3</vt:lpstr>
      <vt:lpstr>Concourse</vt:lpstr>
      <vt:lpstr>CorelDRAW.Graphic.12</vt:lpstr>
      <vt:lpstr>KOMPONEN BK</vt:lpstr>
      <vt:lpstr>PowerPoint Presentation</vt:lpstr>
      <vt:lpstr>LAYANAN DASAR</vt:lpstr>
      <vt:lpstr>CONTOH MATERI PROGRAM</vt:lpstr>
      <vt:lpstr>LAYANAN RESPONSIF</vt:lpstr>
      <vt:lpstr>BENTUK KEGIATAN</vt:lpstr>
      <vt:lpstr>PERENCANAAN INDIVIDUAL</vt:lpstr>
      <vt:lpstr>BENTUK KEGIATAN</vt:lpstr>
      <vt:lpstr>DUKUNGAN SISTEM</vt:lpstr>
      <vt:lpstr>BENTUK KEGIATAN</vt:lpstr>
      <vt:lpstr>PERKIRAAN ALOKASI WAKTU LAYANAN BK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pc1</cp:lastModifiedBy>
  <cp:revision>12</cp:revision>
  <dcterms:created xsi:type="dcterms:W3CDTF">2006-08-16T00:00:00Z</dcterms:created>
  <dcterms:modified xsi:type="dcterms:W3CDTF">2017-10-02T03:29:50Z</dcterms:modified>
</cp:coreProperties>
</file>