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8" r:id="rId9"/>
    <p:sldId id="279" r:id="rId10"/>
    <p:sldId id="274" r:id="rId11"/>
    <p:sldId id="275" r:id="rId12"/>
    <p:sldId id="277" r:id="rId13"/>
    <p:sldId id="273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27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053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34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38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80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562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807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72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177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779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54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EAA98E9-4627-44D3-85DF-A642F0EC06F2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40534C-943B-41A2-BDD2-78312A6A1E19}" type="slidenum">
              <a:rPr lang="id-ID" smtClean="0"/>
              <a:t>‹#›</a:t>
            </a:fld>
            <a:endParaRPr lang="id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72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75428"/>
          </a:xfrm>
        </p:spPr>
        <p:txBody>
          <a:bodyPr>
            <a:normAutofit fontScale="90000"/>
          </a:bodyPr>
          <a:lstStyle/>
          <a:p>
            <a:r>
              <a:rPr lang="id-ID" sz="4400" dirty="0" smtClean="0"/>
              <a:t>PERTEMUAN 7: </a:t>
            </a:r>
            <a:br>
              <a:rPr lang="id-ID" sz="4400" dirty="0" smtClean="0"/>
            </a:br>
            <a:r>
              <a:rPr lang="id-ID" sz="4400" dirty="0" smtClean="0"/>
              <a:t>PERMASALAHAN SISWA DAN </a:t>
            </a:r>
            <a:br>
              <a:rPr lang="id-ID" sz="4400" dirty="0" smtClean="0"/>
            </a:br>
            <a:r>
              <a:rPr lang="id-ID" sz="4400" dirty="0" smtClean="0"/>
              <a:t>PENDEKATAN UMUM BK</a:t>
            </a:r>
            <a:endParaRPr lang="id-ID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52729"/>
            <a:ext cx="9144000" cy="1173565"/>
          </a:xfrm>
        </p:spPr>
        <p:txBody>
          <a:bodyPr>
            <a:normAutofit/>
          </a:bodyPr>
          <a:lstStyle/>
          <a:p>
            <a:r>
              <a:rPr lang="id-ID" sz="2800" dirty="0" smtClean="0"/>
              <a:t>Oleh:</a:t>
            </a:r>
          </a:p>
          <a:p>
            <a:r>
              <a:rPr lang="id-ID" sz="2800" dirty="0" smtClean="0"/>
              <a:t>TIM DOSEN MKDK BK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0251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Klasifikasi Permasalahan Remaja (Pribadi)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Siswa manja dan kekanak-kanakan</a:t>
            </a:r>
          </a:p>
          <a:p>
            <a:r>
              <a:rPr lang="id-ID" dirty="0" smtClean="0"/>
              <a:t>Siswa kecanduan film dewasa</a:t>
            </a:r>
          </a:p>
          <a:p>
            <a:r>
              <a:rPr lang="id-ID" dirty="0" smtClean="0"/>
              <a:t>Mudah menyerah</a:t>
            </a:r>
          </a:p>
          <a:p>
            <a:r>
              <a:rPr lang="id-ID" dirty="0" smtClean="0"/>
              <a:t>Puber</a:t>
            </a:r>
          </a:p>
          <a:p>
            <a:r>
              <a:rPr lang="id-ID" dirty="0" smtClean="0"/>
              <a:t>Tidak dapat lepas dari HP</a:t>
            </a:r>
          </a:p>
          <a:p>
            <a:r>
              <a:rPr lang="id-ID" dirty="0" smtClean="0"/>
              <a:t>Tidak mau diatur</a:t>
            </a:r>
          </a:p>
          <a:p>
            <a:r>
              <a:rPr lang="id-ID" dirty="0" smtClean="0"/>
              <a:t>Pendiam dan tertutup</a:t>
            </a:r>
          </a:p>
          <a:p>
            <a:r>
              <a:rPr lang="id-ID" dirty="0" smtClean="0"/>
              <a:t>Minder/tidak PD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866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Klasifikasi Permasalahan Remaja (Pribadi)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Tuntutan ortu yang terlalu tinggi &amp; tidak sesuai dengan keadaan anak</a:t>
            </a:r>
          </a:p>
          <a:p>
            <a:r>
              <a:rPr lang="id-ID" dirty="0" smtClean="0"/>
              <a:t>Suka berbohong</a:t>
            </a:r>
          </a:p>
          <a:p>
            <a:r>
              <a:rPr lang="id-ID" dirty="0" smtClean="0"/>
              <a:t>Menyukai hal berbau pornografi</a:t>
            </a:r>
          </a:p>
          <a:p>
            <a:r>
              <a:rPr lang="id-ID" dirty="0" smtClean="0"/>
              <a:t>Tidak suka bersaing/susah menerima kekalahan</a:t>
            </a:r>
          </a:p>
          <a:p>
            <a:r>
              <a:rPr lang="id-ID" dirty="0" smtClean="0"/>
              <a:t>Suka merokok</a:t>
            </a:r>
          </a:p>
          <a:p>
            <a:r>
              <a:rPr lang="id-ID" dirty="0" smtClean="0"/>
              <a:t>Tidak disiplin</a:t>
            </a:r>
          </a:p>
          <a:p>
            <a:r>
              <a:rPr lang="id-ID" dirty="0" smtClean="0"/>
              <a:t>Kesulitan membagi waktu &amp; menentukan priorotas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6314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Klasifikasi Permasalahan Remaja (Sosial)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Kurang beretika, melakukan sesuatu sesuka hati dan “melunjak”</a:t>
            </a:r>
          </a:p>
          <a:p>
            <a:r>
              <a:rPr lang="id-ID" dirty="0" smtClean="0"/>
              <a:t>Banyak gaya dan arogan pada teman/yang lebih dewasa</a:t>
            </a:r>
          </a:p>
          <a:p>
            <a:r>
              <a:rPr lang="id-ID" dirty="0" smtClean="0"/>
              <a:t>Memanggil dengan panggilan kasar</a:t>
            </a:r>
          </a:p>
          <a:p>
            <a:r>
              <a:rPr lang="id-ID" dirty="0" smtClean="0"/>
              <a:t>Suka mem-</a:t>
            </a:r>
            <a:r>
              <a:rPr lang="id-ID" i="1" dirty="0" smtClean="0"/>
              <a:t>bully</a:t>
            </a:r>
          </a:p>
          <a:p>
            <a:r>
              <a:rPr lang="id-ID" dirty="0" smtClean="0"/>
              <a:t>Menyendiri dan menarik diri dari lingkungan</a:t>
            </a:r>
          </a:p>
          <a:p>
            <a:r>
              <a:rPr lang="id-ID" dirty="0" smtClean="0"/>
              <a:t>Tidak mempunyai banyak teman</a:t>
            </a:r>
          </a:p>
          <a:p>
            <a:r>
              <a:rPr lang="id-ID" dirty="0" smtClean="0"/>
              <a:t>Pacaran yang berlebihan</a:t>
            </a:r>
          </a:p>
          <a:p>
            <a:r>
              <a:rPr lang="id-ID" dirty="0" smtClean="0"/>
              <a:t>Stress/depresi karena di-</a:t>
            </a:r>
            <a:r>
              <a:rPr lang="id-ID" i="1" dirty="0" smtClean="0"/>
              <a:t>bully</a:t>
            </a:r>
          </a:p>
          <a:p>
            <a:r>
              <a:rPr lang="id-ID" dirty="0" smtClean="0"/>
              <a:t>Lambat dalam berkomunikasi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830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Klasifikasi Permasalahan Remaja (Belajar)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Kurang motivasi belajar</a:t>
            </a:r>
          </a:p>
          <a:p>
            <a:r>
              <a:rPr lang="id-ID" dirty="0" smtClean="0"/>
              <a:t>Belum punya target dan belum bertanggungjawab untuk belajar</a:t>
            </a:r>
          </a:p>
          <a:p>
            <a:r>
              <a:rPr lang="id-ID" dirty="0" smtClean="0"/>
              <a:t>Fobia terhadap sesuatu (termasuk pelajaran tertentu)</a:t>
            </a:r>
          </a:p>
          <a:p>
            <a:r>
              <a:rPr lang="id-ID" dirty="0" smtClean="0"/>
              <a:t>Suka mencontek</a:t>
            </a:r>
          </a:p>
          <a:p>
            <a:r>
              <a:rPr lang="id-ID" dirty="0" smtClean="0"/>
              <a:t>Malas belajar</a:t>
            </a:r>
          </a:p>
          <a:p>
            <a:r>
              <a:rPr lang="id-ID" dirty="0" smtClean="0"/>
              <a:t>Kesulitan menentukan pilihan &amp; target belajar</a:t>
            </a:r>
          </a:p>
          <a:p>
            <a:r>
              <a:rPr lang="id-ID" dirty="0" smtClean="0"/>
              <a:t>Tidak mandiri dalam mengerjakan soal &amp; menentukan sesuatu</a:t>
            </a:r>
          </a:p>
          <a:p>
            <a:r>
              <a:rPr lang="id-ID" i="1" dirty="0" smtClean="0"/>
              <a:t>Slow learner</a:t>
            </a:r>
          </a:p>
          <a:p>
            <a:r>
              <a:rPr lang="id-ID" i="1" dirty="0" smtClean="0"/>
              <a:t>Underachiever</a:t>
            </a:r>
          </a:p>
          <a:p>
            <a:r>
              <a:rPr lang="id-ID" dirty="0" smtClean="0"/>
              <a:t>Sulit memahami materi yang diberikan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554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Klasifikasi Permasalahan Remaja (Karir)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r>
              <a:rPr lang="id-ID" dirty="0" smtClean="0"/>
              <a:t>Bingung menentukan pilihan sekolah lanjutan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6552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Mengapa Anak “Bermasalah?”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65527"/>
            <a:ext cx="10058400" cy="3911435"/>
          </a:xfrm>
        </p:spPr>
        <p:txBody>
          <a:bodyPr/>
          <a:lstStyle/>
          <a:p>
            <a:r>
              <a:rPr lang="id-ID" dirty="0" smtClean="0"/>
              <a:t>Faktor Internal: kurangnya dasar-dasar agama &amp; keimanan; pertumbuhan/perkembangan fisiologis; rasa ingin tahu yang besar; keinginan untuk mencoba.</a:t>
            </a:r>
          </a:p>
          <a:p>
            <a:r>
              <a:rPr lang="id-ID" dirty="0" smtClean="0"/>
              <a:t>Faktor eksternal: kurangnya pengawasan dari orang tua (pola asuh permisif); pergaulan dengan teman yang tidak suportif; rendahnya pendidikan formal; peran dan dampak negatif perkembangan iptek; minimnya bimbingan kepribadian (sikap dan etika) di rumah &amp; di sekolah; kurangnya media penyalur bakat dan minat; kebebasan yang berlebihan; permasalahan yang dipendam.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4212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Langkah Preventif Permasalahan Remaja (1)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29050"/>
            <a:ext cx="10058400" cy="3740043"/>
          </a:xfrm>
        </p:spPr>
        <p:txBody>
          <a:bodyPr/>
          <a:lstStyle/>
          <a:p>
            <a:r>
              <a:rPr lang="id-ID" dirty="0" smtClean="0"/>
              <a:t>Remaja perlu mendapatkan sebanyak mungkin figur orang-orang dewasa yang telah melampaui masa remajanya dengan baik juga yang berhasil memperbaiki diri setelah sebelumnya gagal pada tahap ini.</a:t>
            </a:r>
          </a:p>
          <a:p>
            <a:r>
              <a:rPr lang="id-ID" dirty="0" smtClean="0"/>
              <a:t>Adanya motivasi dari keluarga, guru, teman sebaya, untuk melakukan poin pertama.</a:t>
            </a:r>
          </a:p>
          <a:p>
            <a:r>
              <a:rPr lang="id-ID" dirty="0" smtClean="0"/>
              <a:t>Kemauan orang tua untuk membenahi kondisi keluarga sehingga tercipta keluarga yang harmonis, komunikatif, dan nyaman bagi anak.</a:t>
            </a:r>
          </a:p>
          <a:p>
            <a:r>
              <a:rPr lang="id-ID" dirty="0" smtClean="0"/>
              <a:t>Remaja harus pandai memilih teman &amp; lingkungan yang baik serta orang tua memberi arahan dengan siapa dan di komunitas mana remaja bergaul.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7768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Langkah Preventif Permasalahan </a:t>
            </a:r>
            <a:r>
              <a:rPr lang="id-ID" dirty="0" smtClean="0"/>
              <a:t>Remaja (2)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003" y="2115403"/>
            <a:ext cx="9954678" cy="4061560"/>
          </a:xfrm>
        </p:spPr>
        <p:txBody>
          <a:bodyPr/>
          <a:lstStyle/>
          <a:p>
            <a:r>
              <a:rPr lang="id-ID" dirty="0" smtClean="0"/>
              <a:t>Remaja membentuk ketahanan diri agar tidak mudah terpengaruh jika teman sebaya tidak sesuai harapan.</a:t>
            </a:r>
          </a:p>
          <a:p>
            <a:r>
              <a:rPr lang="id-ID" dirty="0" smtClean="0"/>
              <a:t>Memanamkan rasa disiplin (dari ayah terhadap anak) serta peran ibu dalam memberikan pengawasan</a:t>
            </a:r>
          </a:p>
          <a:p>
            <a:r>
              <a:rPr lang="id-ID" dirty="0" smtClean="0"/>
              <a:t>Penyaluran bakat dan minat anak ke arah hal-hal yang produktif &amp; berguna.</a:t>
            </a:r>
          </a:p>
          <a:p>
            <a:r>
              <a:rPr lang="id-ID" dirty="0" smtClean="0"/>
              <a:t>Rekreasi yang sehat sesuai dengan kebutuhan psikologis anak.</a:t>
            </a:r>
          </a:p>
          <a:p>
            <a:r>
              <a:rPr lang="id-ID" dirty="0" smtClean="0"/>
              <a:t>Pengawasan atas lingkungan pergaulan anak sebaik-baiknya.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167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Prinsip dasar Membantu Remaja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9366" y="2074460"/>
            <a:ext cx="9736313" cy="3794634"/>
          </a:xfrm>
        </p:spPr>
        <p:txBody>
          <a:bodyPr/>
          <a:lstStyle/>
          <a:p>
            <a:r>
              <a:rPr lang="id-ID" dirty="0" smtClean="0"/>
              <a:t>Non diskriminatif</a:t>
            </a:r>
          </a:p>
          <a:p>
            <a:r>
              <a:rPr lang="id-ID" dirty="0" smtClean="0"/>
              <a:t>Belajar bersama</a:t>
            </a:r>
          </a:p>
          <a:p>
            <a:r>
              <a:rPr lang="id-ID" dirty="0" smtClean="0"/>
              <a:t>Tanpa prasangka</a:t>
            </a:r>
          </a:p>
          <a:p>
            <a:r>
              <a:rPr lang="id-ID" dirty="0" smtClean="0"/>
              <a:t>Setara</a:t>
            </a:r>
          </a:p>
          <a:p>
            <a:r>
              <a:rPr lang="id-ID" dirty="0" smtClean="0"/>
              <a:t>Rahasia</a:t>
            </a:r>
          </a:p>
          <a:p>
            <a:r>
              <a:rPr lang="id-ID" dirty="0" smtClean="0"/>
              <a:t>Sensitif</a:t>
            </a:r>
          </a:p>
          <a:p>
            <a:r>
              <a:rPr lang="id-ID" dirty="0" smtClean="0"/>
              <a:t>Jujur dan bertanggungjawab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46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Proses Membantu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996" y="2306472"/>
            <a:ext cx="9648968" cy="3542943"/>
          </a:xfrm>
        </p:spPr>
        <p:txBody>
          <a:bodyPr/>
          <a:lstStyle/>
          <a:p>
            <a:r>
              <a:rPr lang="id-ID" dirty="0" smtClean="0"/>
              <a:t>TIDAK HARUS: banyak berkata, penuh nasehat, di ruang khusus, sendirian</a:t>
            </a:r>
          </a:p>
          <a:p>
            <a:r>
              <a:rPr lang="id-ID" dirty="0" smtClean="0"/>
              <a:t>HINDARI: hanya menasehati, bertanya secara interogatif, memandang persoalan remaja (anak) sama dengan anda, memandang enteng perasaan remaja (anak), membiarkan proses bantuan terus berlangsung jika anda tidak paham permasalahannya.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8720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i="1" dirty="0" smtClean="0"/>
              <a:t>QUOTE</a:t>
            </a:r>
            <a:endParaRPr lang="id-ID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0235" y="2060812"/>
            <a:ext cx="9616213" cy="3534770"/>
          </a:xfrm>
        </p:spPr>
        <p:txBody>
          <a:bodyPr/>
          <a:lstStyle/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“Dari sekian cara yang dapat dilakukan seorang anak untuk menyalurkan emosinya, anak harus memilih untuk melakukannya dengan cara yang dapat diterima lingkungan dengan tetap mampu membuat dirinya nyaman.”</a:t>
            </a:r>
          </a:p>
          <a:p>
            <a:pPr marL="0" indent="0" algn="ctr">
              <a:buNone/>
            </a:pPr>
            <a:r>
              <a:rPr lang="id-ID" dirty="0" smtClean="0"/>
              <a:t>(Ibung, 2009)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699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411940"/>
            <a:ext cx="10515600" cy="99466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600" dirty="0" smtClean="0"/>
              <a:t>TERIMA KASIH</a:t>
            </a:r>
            <a:br>
              <a:rPr lang="id-ID" sz="6600" dirty="0" smtClean="0"/>
            </a:b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12535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</TotalTime>
  <Words>542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Retrospect</vt:lpstr>
      <vt:lpstr>PERTEMUAN 7:  PERMASALAHAN SISWA DAN  PENDEKATAN UMUM BK</vt:lpstr>
      <vt:lpstr>Klasifikasi Permasalahan Remaja (Pribadi)</vt:lpstr>
      <vt:lpstr>Klasifikasi Permasalahan Remaja (Pribadi)</vt:lpstr>
      <vt:lpstr>Klasifikasi Permasalahan Remaja (Sosial)</vt:lpstr>
      <vt:lpstr>Klasifikasi Permasalahan Remaja (Belajar)</vt:lpstr>
      <vt:lpstr>Klasifikasi Permasalahan Remaja (Karir)</vt:lpstr>
      <vt:lpstr>Mengapa Anak “Bermasalah?”</vt:lpstr>
      <vt:lpstr>Langkah Preventif Permasalahan Remaja (1)</vt:lpstr>
      <vt:lpstr>Langkah Preventif Permasalahan Remaja (2)</vt:lpstr>
      <vt:lpstr>Prinsip dasar Membantu Remaja</vt:lpstr>
      <vt:lpstr>Proses Membantu</vt:lpstr>
      <vt:lpstr>QUOTE</vt:lpstr>
      <vt:lpstr>TERIMA KASIH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REMAJA dan PERMASALAHANNYA</dc:title>
  <dc:creator>windows 10</dc:creator>
  <cp:lastModifiedBy>pc1</cp:lastModifiedBy>
  <cp:revision>14</cp:revision>
  <dcterms:created xsi:type="dcterms:W3CDTF">2016-08-25T00:50:12Z</dcterms:created>
  <dcterms:modified xsi:type="dcterms:W3CDTF">2017-10-02T03:48:00Z</dcterms:modified>
</cp:coreProperties>
</file>