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99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B1DD5F-7066-4670-88E2-E07ED8BF53D3}" type="datetimeFigureOut">
              <a:rPr lang="en-US" smtClean="0"/>
              <a:pPr/>
              <a:t>9/7/2009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1DD5F-7066-4670-88E2-E07ED8BF53D3}" type="datetimeFigureOut">
              <a:rPr lang="en-US" smtClean="0"/>
              <a:pPr/>
              <a:t>9/7/2009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B1DD5F-7066-4670-88E2-E07ED8BF53D3}" type="datetimeFigureOut">
              <a:rPr lang="en-US" smtClean="0"/>
              <a:pPr/>
              <a:t>9/7/2009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B1DD5F-7066-4670-88E2-E07ED8BF53D3}" type="datetimeFigureOut">
              <a:rPr lang="en-US" smtClean="0"/>
              <a:pPr/>
              <a:t>9/7/2009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B1DD5F-7066-4670-88E2-E07ED8BF53D3}" type="datetimeFigureOut">
              <a:rPr lang="en-US" smtClean="0"/>
              <a:pPr/>
              <a:t>9/7/2009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B1DD5F-7066-4670-88E2-E07ED8BF53D3}" type="datetimeFigureOut">
              <a:rPr lang="en-US" smtClean="0"/>
              <a:pPr/>
              <a:t>9/7/2009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1DD5F-7066-4670-88E2-E07ED8BF53D3}" type="datetimeFigureOut">
              <a:rPr lang="en-US" smtClean="0"/>
              <a:pPr/>
              <a:t>9/7/2009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1DD5F-7066-4670-88E2-E07ED8BF53D3}" type="datetimeFigureOut">
              <a:rPr lang="en-US" smtClean="0"/>
              <a:pPr/>
              <a:t>9/7/2009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1DD5F-7066-4670-88E2-E07ED8BF53D3}" type="datetimeFigureOut">
              <a:rPr lang="en-US" smtClean="0"/>
              <a:pPr/>
              <a:t>9/7/2009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1DD5F-7066-4670-88E2-E07ED8BF53D3}" type="datetimeFigureOut">
              <a:rPr lang="en-US" smtClean="0"/>
              <a:pPr/>
              <a:t>9/7/2009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B1DD5F-7066-4670-88E2-E07ED8BF53D3}" type="datetimeFigureOut">
              <a:rPr lang="en-US" smtClean="0"/>
              <a:pPr/>
              <a:t>9/7/2009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CFA44-ED05-41D1-A6F4-DEECB567D68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B1DD5F-7066-4670-88E2-E07ED8BF53D3}" type="datetimeFigureOut">
              <a:rPr lang="en-US" smtClean="0"/>
              <a:pPr/>
              <a:t>9/7/2009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3CFA44-ED05-41D1-A6F4-DEECB567D6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PEMBELAJARAN </a:t>
            </a:r>
            <a:r>
              <a:rPr lang="en-US" dirty="0" err="1" smtClean="0"/>
              <a:t>PKn</a:t>
            </a:r>
            <a:endParaRPr lang="en-US" dirty="0"/>
          </a:p>
        </p:txBody>
      </p:sp>
      <p:sp>
        <p:nvSpPr>
          <p:cNvPr id="3" name="Subtitle 2"/>
          <p:cNvSpPr>
            <a:spLocks noGrp="1"/>
          </p:cNvSpPr>
          <p:nvPr>
            <p:ph type="subTitle" idx="1"/>
          </p:nvPr>
        </p:nvSpPr>
        <p:spPr/>
        <p:txBody>
          <a:bodyPr/>
          <a:lstStyle/>
          <a:p>
            <a:r>
              <a:rPr lang="en-US" dirty="0" smtClean="0"/>
              <a:t>DADANG </a:t>
            </a:r>
            <a:r>
              <a:rPr lang="en-US" dirty="0" smtClean="0"/>
              <a:t>SUNDAWA</a:t>
            </a:r>
            <a:endParaRPr lang="id-ID" dirty="0" smtClean="0"/>
          </a:p>
          <a:p>
            <a:r>
              <a:rPr lang="id-ID" dirty="0" smtClean="0"/>
              <a:t>JL. GEGERASIH 21</a:t>
            </a:r>
            <a:endParaRPr lang="en-US" dirty="0" smtClean="0"/>
          </a:p>
          <a:p>
            <a:r>
              <a:rPr lang="en-US" dirty="0" smtClean="0"/>
              <a:t>08122171079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t>PENDAHULUAN</a:t>
            </a:r>
            <a:endParaRPr lang="en-US" sz="3600" dirty="0"/>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pPr algn="just"/>
            <a:r>
              <a:rPr lang="id-ID" dirty="0"/>
              <a:t>Pendidikan di Indonesia diharapkan dapat mempersiapkan peserta didik menjadi warga negara yang memiliki komitmen kuat dan konsisten untuk mempertahankan Negara Kesatuan Republik Indonesia. </a:t>
            </a:r>
            <a:endParaRPr lang="en-US" dirty="0" smtClean="0"/>
          </a:p>
          <a:p>
            <a:pPr algn="just"/>
            <a:r>
              <a:rPr lang="id-ID" i="1" dirty="0" smtClean="0"/>
              <a:t>Hakikat </a:t>
            </a:r>
            <a:r>
              <a:rPr lang="id-ID" i="1" dirty="0"/>
              <a:t>negara kesatuan Republik Indonesia adalah negara kebangsaan modern. Negara kebangsaan modern adalah negara yang pembentukannya didasarkan pada semangat kebangsaan --atau nasionalisme-- yaitu pada tekad suatu masyarakat untuk membangun masa depan bersama di bawah satu negara yang sama walaupun warga masyarakat tersebut berbeda-beda agama, ras, etnik, atau golongannya</a:t>
            </a:r>
            <a:r>
              <a:rPr lang="id-ID" dirty="0"/>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KEDUDUKAN MP. </a:t>
            </a:r>
            <a:r>
              <a:rPr lang="en-US" dirty="0" err="1" smtClean="0"/>
              <a:t>PKn</a:t>
            </a:r>
            <a:endParaRPr lang="en-US" dirty="0"/>
          </a:p>
        </p:txBody>
      </p:sp>
      <p:sp>
        <p:nvSpPr>
          <p:cNvPr id="3" name="Content Placeholder 2"/>
          <p:cNvSpPr>
            <a:spLocks noGrp="1"/>
          </p:cNvSpPr>
          <p:nvPr>
            <p:ph idx="1"/>
          </p:nvPr>
        </p:nvSpPr>
        <p:spPr/>
        <p:txBody>
          <a:bodyPr/>
          <a:lstStyle/>
          <a:p>
            <a:pPr algn="just"/>
            <a:r>
              <a:rPr lang="id-ID" dirty="0"/>
              <a:t>Mata Pelajaran Pendidikan Kewarganegaraan merupakan mata pelajaran yang memfokuskan pada pembentukan warganegara yang memahami dan mampu melaksanakan hak-hak dan kewajibannya untuk menjadi warganegara Indonesia yang cerdas, terampil, dan berkarakter yang diamanatkan oleh Pancasila dan UUD 1945.</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PARADIGAM BARU </a:t>
            </a:r>
            <a:r>
              <a:rPr lang="en-US" sz="2800" b="1" dirty="0" err="1" smtClean="0"/>
              <a:t>PKn</a:t>
            </a:r>
            <a:endParaRPr lang="en-US" sz="2800" b="1" dirty="0"/>
          </a:p>
        </p:txBody>
      </p:sp>
      <p:sp>
        <p:nvSpPr>
          <p:cNvPr id="3" name="Content Placeholder 2"/>
          <p:cNvSpPr>
            <a:spLocks noGrp="1"/>
          </p:cNvSpPr>
          <p:nvPr>
            <p:ph idx="1"/>
          </p:nvPr>
        </p:nvSpPr>
        <p:spPr>
          <a:xfrm>
            <a:off x="457200" y="914400"/>
            <a:ext cx="8229600" cy="5562600"/>
          </a:xfrm>
        </p:spPr>
        <p:txBody>
          <a:bodyPr>
            <a:normAutofit fontScale="92500" lnSpcReduction="10000"/>
          </a:bodyPr>
          <a:lstStyle/>
          <a:p>
            <a:pPr algn="just"/>
            <a:r>
              <a:rPr lang="id-ID" dirty="0"/>
              <a:t>PKn merupakan  bidang </a:t>
            </a:r>
            <a:r>
              <a:rPr lang="id-ID" b="1" dirty="0">
                <a:solidFill>
                  <a:srgbClr val="FF0000"/>
                </a:solidFill>
              </a:rPr>
              <a:t>kajian ilmiah </a:t>
            </a:r>
            <a:r>
              <a:rPr lang="id-ID" dirty="0"/>
              <a:t>dan program pendidikan di sekolah dan diterima sebagai wahana utama serta esensi </a:t>
            </a:r>
            <a:r>
              <a:rPr lang="id-ID" b="1" dirty="0">
                <a:solidFill>
                  <a:srgbClr val="FF0000"/>
                </a:solidFill>
              </a:rPr>
              <a:t>pendidikan demokrasi</a:t>
            </a:r>
            <a:r>
              <a:rPr lang="id-ID" dirty="0"/>
              <a:t> di Indonesia yang dilaksanakan melalui :</a:t>
            </a:r>
            <a:r>
              <a:rPr lang="pt-BR" b="1" i="1" dirty="0">
                <a:solidFill>
                  <a:srgbClr val="FF0000"/>
                </a:solidFill>
              </a:rPr>
              <a:t>Civic Intellegence</a:t>
            </a:r>
            <a:r>
              <a:rPr lang="pt-BR" dirty="0"/>
              <a:t>, yaitu kecerdasan dan daya nalar warga negara baik dalam dimensi spiritual, rasional, emosional, maupun </a:t>
            </a:r>
            <a:r>
              <a:rPr lang="pt-BR" b="1" dirty="0">
                <a:solidFill>
                  <a:srgbClr val="FF0000"/>
                </a:solidFill>
              </a:rPr>
              <a:t>sosial.</a:t>
            </a:r>
            <a:r>
              <a:rPr lang="pt-BR" b="1" i="1" dirty="0">
                <a:solidFill>
                  <a:srgbClr val="FF0000"/>
                </a:solidFill>
              </a:rPr>
              <a:t>Civic Responsibility</a:t>
            </a:r>
            <a:r>
              <a:rPr lang="pt-BR" b="1" dirty="0">
                <a:solidFill>
                  <a:srgbClr val="FF0000"/>
                </a:solidFill>
              </a:rPr>
              <a:t>,</a:t>
            </a:r>
            <a:r>
              <a:rPr lang="pt-BR" dirty="0"/>
              <a:t> yaitu kesadaran akan hak dan kewajiban sebagai warga negara yang bertanggung jawab dan </a:t>
            </a:r>
            <a:r>
              <a:rPr lang="pt-BR" b="1" i="1" dirty="0">
                <a:solidFill>
                  <a:srgbClr val="FF0000"/>
                </a:solidFill>
              </a:rPr>
              <a:t>Civic Participat</a:t>
            </a:r>
            <a:r>
              <a:rPr lang="pt-BR" i="1" dirty="0"/>
              <a:t>ion</a:t>
            </a:r>
            <a:r>
              <a:rPr lang="pt-BR" dirty="0"/>
              <a:t>, yaitu kemampuan berpartisipasi warga negara atas dasar tanggungjawabnya, baik secara individual, sosial, maupun sebagai pemimpin hari depan.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KOMPETENSI </a:t>
            </a:r>
            <a:r>
              <a:rPr lang="en-US" dirty="0" err="1" smtClean="0"/>
              <a:t>PKn</a:t>
            </a:r>
            <a:endParaRPr lang="en-US" dirty="0"/>
          </a:p>
        </p:txBody>
      </p:sp>
      <p:sp>
        <p:nvSpPr>
          <p:cNvPr id="3" name="Content Placeholder 2"/>
          <p:cNvSpPr>
            <a:spLocks noGrp="1"/>
          </p:cNvSpPr>
          <p:nvPr>
            <p:ph idx="1"/>
          </p:nvPr>
        </p:nvSpPr>
        <p:spPr/>
        <p:txBody>
          <a:bodyPr/>
          <a:lstStyle/>
          <a:p>
            <a:pPr lvl="0"/>
            <a:r>
              <a:rPr lang="id-ID" b="1" dirty="0"/>
              <a:t>Menguasai pengetahuan</a:t>
            </a:r>
            <a:r>
              <a:rPr lang="id-ID" dirty="0"/>
              <a:t> kewarganegaraan, </a:t>
            </a:r>
            <a:endParaRPr lang="en-US" dirty="0"/>
          </a:p>
          <a:p>
            <a:pPr lvl="0"/>
            <a:r>
              <a:rPr lang="id-ID" b="1" dirty="0"/>
              <a:t>Menguasai keterampilan</a:t>
            </a:r>
            <a:r>
              <a:rPr lang="id-ID" dirty="0"/>
              <a:t> kewarganegaraan  </a:t>
            </a:r>
            <a:endParaRPr lang="en-US" dirty="0"/>
          </a:p>
          <a:p>
            <a:pPr lvl="0"/>
            <a:r>
              <a:rPr lang="id-ID" b="1" dirty="0"/>
              <a:t>Menguasai karakter</a:t>
            </a:r>
            <a:r>
              <a:rPr lang="id-ID" dirty="0"/>
              <a:t> kewarganegaraan </a:t>
            </a:r>
            <a:endParaRPr lang="en-US" dirty="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PENGETAHUAN KEWARGANEGARAAN</a:t>
            </a:r>
            <a:endParaRPr lang="en-US" sz="3600" b="1" dirty="0"/>
          </a:p>
        </p:txBody>
      </p:sp>
      <p:sp>
        <p:nvSpPr>
          <p:cNvPr id="3" name="Content Placeholder 2"/>
          <p:cNvSpPr>
            <a:spLocks noGrp="1"/>
          </p:cNvSpPr>
          <p:nvPr>
            <p:ph idx="1"/>
          </p:nvPr>
        </p:nvSpPr>
        <p:spPr>
          <a:xfrm>
            <a:off x="457200" y="1371600"/>
            <a:ext cx="8229600" cy="5029200"/>
          </a:xfrm>
        </p:spPr>
        <p:txBody>
          <a:bodyPr>
            <a:normAutofit/>
          </a:bodyPr>
          <a:lstStyle/>
          <a:p>
            <a:pPr lvl="1" algn="just"/>
            <a:r>
              <a:rPr lang="id-ID" dirty="0"/>
              <a:t>memahami tujuan pemerintahan dan prinsip-prinsip dasar konstitusi pemerintahan republik Indonesia</a:t>
            </a:r>
            <a:endParaRPr lang="en-US" sz="2400" dirty="0"/>
          </a:p>
          <a:p>
            <a:pPr lvl="1" algn="just"/>
            <a:r>
              <a:rPr lang="id-ID" dirty="0"/>
              <a:t>mengetahui struktur, fungsi dan tugas pemerintahan daerah dan nasional serta bagaimana keterlibatan warga negara membentuk kebijaksanaan publik </a:t>
            </a:r>
            <a:endParaRPr lang="en-US" dirty="0" smtClean="0"/>
          </a:p>
          <a:p>
            <a:pPr lvl="1" algn="just"/>
            <a:r>
              <a:rPr lang="pt-BR" dirty="0" smtClean="0"/>
              <a:t>mengetahui </a:t>
            </a:r>
            <a:r>
              <a:rPr lang="pt-BR" dirty="0"/>
              <a:t>hubungan negara dan bangsa Indonesia dengan negara-negara dan bangsa-bangsa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KETERAMPILAN KEWARGANEGARAAN</a:t>
            </a:r>
            <a:endParaRPr lang="en-US" dirty="0"/>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pPr lvl="1" algn="just"/>
            <a:r>
              <a:rPr lang="id-ID" dirty="0"/>
              <a:t>mengambil atau menetapkan keputusan yang tepat melalui proses pemecahan masalah dan inkuiri </a:t>
            </a:r>
            <a:endParaRPr lang="en-US" sz="2400" dirty="0"/>
          </a:p>
          <a:p>
            <a:pPr lvl="1" algn="just"/>
            <a:r>
              <a:rPr lang="nl-NL" dirty="0"/>
              <a:t>mengevaluasi kekuatan dan kelemahan suatu isu tertentu </a:t>
            </a:r>
            <a:endParaRPr lang="en-US" sz="2400" dirty="0"/>
          </a:p>
          <a:p>
            <a:pPr lvl="1" algn="just"/>
            <a:r>
              <a:rPr lang="pt-BR" dirty="0"/>
              <a:t>menentukan atau mengambil sikap guna mencapai suatu posisi tertentu </a:t>
            </a:r>
            <a:endParaRPr lang="en-US" sz="2400" dirty="0"/>
          </a:p>
          <a:p>
            <a:pPr lvl="1" algn="just"/>
            <a:r>
              <a:rPr lang="nl-NL" dirty="0"/>
              <a:t>membela atau mempertahankan posisi dengan mengemukakan argumen yang kritis, logis dan rasional</a:t>
            </a:r>
            <a:r>
              <a:rPr lang="id-ID" dirty="0"/>
              <a:t> </a:t>
            </a:r>
            <a:endParaRPr lang="en-US" sz="2400" dirty="0"/>
          </a:p>
          <a:p>
            <a:pPr lvl="1" algn="just"/>
            <a:r>
              <a:rPr lang="id-ID" dirty="0"/>
              <a:t>memaparkan suatu informasi yang penting kepada khalayak umum</a:t>
            </a:r>
            <a:endParaRPr lang="en-US" sz="2400" dirty="0"/>
          </a:p>
          <a:p>
            <a:pPr lvl="1" algn="just"/>
            <a:r>
              <a:rPr lang="id-ID" dirty="0"/>
              <a:t>membangun koalisi, kompromi, negoisasi dan consensus. </a:t>
            </a:r>
            <a:endParaRPr lang="en-US" sz="2400" dirty="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t>KARAKTER KEWARGANEGARAAN</a:t>
            </a:r>
            <a:endParaRPr lang="en-US" sz="3600" b="1" dirty="0"/>
          </a:p>
        </p:txBody>
      </p:sp>
      <p:sp>
        <p:nvSpPr>
          <p:cNvPr id="3" name="Content Placeholder 2"/>
          <p:cNvSpPr>
            <a:spLocks noGrp="1"/>
          </p:cNvSpPr>
          <p:nvPr>
            <p:ph idx="1"/>
          </p:nvPr>
        </p:nvSpPr>
        <p:spPr>
          <a:xfrm>
            <a:off x="457200" y="1066800"/>
            <a:ext cx="8229600" cy="5410200"/>
          </a:xfrm>
        </p:spPr>
        <p:txBody>
          <a:bodyPr>
            <a:normAutofit fontScale="92500" lnSpcReduction="20000"/>
          </a:bodyPr>
          <a:lstStyle/>
          <a:p>
            <a:pPr lvl="1" algn="just"/>
            <a:r>
              <a:rPr lang="id-ID" dirty="0"/>
              <a:t>memberdayakan dirinya sebagai warganegara yang independen, aktif, kritis, well-informed, dan bertanggungjawab untuk berpartisipasi secara efektif dan efisien dalam berbagai aktivitas masyarakat, politik, dan pemerintahan pada semua tingkatan </a:t>
            </a:r>
            <a:r>
              <a:rPr lang="id-ID" dirty="0" smtClean="0"/>
              <a:t>(</a:t>
            </a:r>
            <a:r>
              <a:rPr lang="en-US" dirty="0" smtClean="0"/>
              <a:t>d</a:t>
            </a:r>
            <a:r>
              <a:rPr lang="id-ID" dirty="0" smtClean="0"/>
              <a:t>aerah </a:t>
            </a:r>
            <a:r>
              <a:rPr lang="id-ID" dirty="0"/>
              <a:t>dan </a:t>
            </a:r>
            <a:r>
              <a:rPr lang="id-ID" dirty="0" smtClean="0"/>
              <a:t>nasional)</a:t>
            </a:r>
            <a:endParaRPr lang="en-US" sz="2400" dirty="0"/>
          </a:p>
          <a:p>
            <a:pPr lvl="1" algn="just"/>
            <a:r>
              <a:rPr lang="id-ID" dirty="0"/>
              <a:t>Memahami bagaimana warganegara melaksanakan peranan, hak dan tanggung jawab personal untuk berpartisipasi dalam kehidupan masyarakat pada semua tingkatan ( daerah dan nasional ).</a:t>
            </a:r>
            <a:endParaRPr lang="en-US" sz="2400" dirty="0"/>
          </a:p>
          <a:p>
            <a:pPr lvl="1" algn="just"/>
            <a:r>
              <a:rPr lang="id-ID" dirty="0"/>
              <a:t>Memahami, menghayati, dan menerapkan nilai-nilai budi pekerti, demokrasi, hak asasi manusia dan nasionalisme dalam kehidupan bermasyarakat, berbangsa dan bernegara</a:t>
            </a:r>
            <a:endParaRPr lang="en-US" sz="2400" dirty="0"/>
          </a:p>
          <a:p>
            <a:pPr lvl="1" algn="just"/>
            <a:r>
              <a:rPr lang="id-ID" dirty="0"/>
              <a:t>Memahami dan menerapkan prinsip-prinsip hak asasi manusia dalam kehidupan sehari-hari. </a:t>
            </a:r>
            <a:endParaRPr lang="en-US" sz="2400" dirty="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dirty="0"/>
              <a:t>Visi mata pelajaran PKn</a:t>
            </a:r>
            <a:r>
              <a:rPr lang="id-ID" dirty="0"/>
              <a:t> </a:t>
            </a:r>
            <a:endParaRPr lang="en-US" dirty="0"/>
          </a:p>
        </p:txBody>
      </p:sp>
      <p:sp>
        <p:nvSpPr>
          <p:cNvPr id="3" name="Content Placeholder 2"/>
          <p:cNvSpPr>
            <a:spLocks noGrp="1"/>
          </p:cNvSpPr>
          <p:nvPr>
            <p:ph idx="1"/>
          </p:nvPr>
        </p:nvSpPr>
        <p:spPr/>
        <p:txBody>
          <a:bodyPr/>
          <a:lstStyle/>
          <a:p>
            <a:pPr algn="just"/>
            <a:r>
              <a:rPr lang="id-ID" dirty="0"/>
              <a:t>Mewujudkan proses pendidikan yang </a:t>
            </a:r>
            <a:r>
              <a:rPr lang="id-ID" b="1" dirty="0"/>
              <a:t>integral</a:t>
            </a:r>
            <a:r>
              <a:rPr lang="id-ID" dirty="0"/>
              <a:t> di sekolah untuk pengembangan kemampuan dan kepribadian warga negara yang cerdas, partsipasif dan bertanggungjawab yang pada gilirannya akan menjadi landasan untuk berkembangnya masyarakat Indonesia yang demokratis.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dirty="0"/>
              <a:t>misi  mata pelajaran PKn</a:t>
            </a:r>
            <a:r>
              <a:rPr lang="id-ID" dirty="0"/>
              <a:t> </a:t>
            </a:r>
            <a:endParaRPr lang="en-US" dirty="0"/>
          </a:p>
        </p:txBody>
      </p:sp>
      <p:sp>
        <p:nvSpPr>
          <p:cNvPr id="3" name="Content Placeholder 2"/>
          <p:cNvSpPr>
            <a:spLocks noGrp="1"/>
          </p:cNvSpPr>
          <p:nvPr>
            <p:ph idx="1"/>
          </p:nvPr>
        </p:nvSpPr>
        <p:spPr>
          <a:xfrm>
            <a:off x="457200" y="1219200"/>
            <a:ext cx="8229600" cy="5181600"/>
          </a:xfrm>
        </p:spPr>
        <p:txBody>
          <a:bodyPr>
            <a:normAutofit fontScale="85000" lnSpcReduction="20000"/>
          </a:bodyPr>
          <a:lstStyle/>
          <a:p>
            <a:pPr lvl="0" algn="just"/>
            <a:r>
              <a:rPr lang="id-ID" dirty="0"/>
              <a:t>Mengembangkan kerangka berpikir baru yang dapat dijadikan landasan yang rasional untuk menyusun PKn baru sebagai pendidikan intelektual ke arah pembentukan warga negara yang demokratis; misi tersebut dilakukan melalui penetapan </a:t>
            </a:r>
            <a:r>
              <a:rPr lang="id-ID" dirty="0" smtClean="0"/>
              <a:t>kemampuan</a:t>
            </a:r>
            <a:r>
              <a:rPr lang="en-US" dirty="0" smtClean="0"/>
              <a:t> </a:t>
            </a:r>
            <a:r>
              <a:rPr lang="id-ID" dirty="0" smtClean="0"/>
              <a:t>dasar </a:t>
            </a:r>
            <a:r>
              <a:rPr lang="id-ID" dirty="0"/>
              <a:t>pkn sebagai </a:t>
            </a:r>
            <a:r>
              <a:rPr lang="id-ID" dirty="0" smtClean="0"/>
              <a:t>landasan</a:t>
            </a:r>
            <a:r>
              <a:rPr lang="en-US" dirty="0" smtClean="0"/>
              <a:t> </a:t>
            </a:r>
            <a:r>
              <a:rPr lang="id-ID" dirty="0" smtClean="0"/>
              <a:t>penyusunan  </a:t>
            </a:r>
            <a:r>
              <a:rPr lang="id-ID" dirty="0"/>
              <a:t>standar kemampuan serta standar minimun yang ditetapkan secara nasional</a:t>
            </a:r>
            <a:endParaRPr lang="en-US" dirty="0"/>
          </a:p>
          <a:p>
            <a:pPr algn="just"/>
            <a:r>
              <a:rPr lang="id-ID" dirty="0"/>
              <a:t>Menyusun substansi pkn baru sebagai pendidikan demokrasi yang berlandaskan pada latar belakang sosial budaya serta dalam konteks politik, kenegaraan dan landasan konstitusi yang dituangkan dalam pilar-pilar demokrasi indonesia; misi tersebut dilakukan melalui penyusunan uraian materi pada masing-masing standar materi pkn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id-ID" sz="2800" b="1" i="1" dirty="0"/>
              <a:t>Tujuan  mata pelajaran PKn</a:t>
            </a:r>
            <a:r>
              <a:rPr lang="id-ID" sz="2800" dirty="0"/>
              <a:t> </a:t>
            </a:r>
            <a:endParaRPr lang="en-US" sz="2800" dirty="0"/>
          </a:p>
        </p:txBody>
      </p:sp>
      <p:sp>
        <p:nvSpPr>
          <p:cNvPr id="3" name="Content Placeholder 2"/>
          <p:cNvSpPr>
            <a:spLocks noGrp="1"/>
          </p:cNvSpPr>
          <p:nvPr>
            <p:ph idx="1"/>
          </p:nvPr>
        </p:nvSpPr>
        <p:spPr>
          <a:xfrm>
            <a:off x="457200" y="762000"/>
            <a:ext cx="8229600" cy="5562600"/>
          </a:xfrm>
        </p:spPr>
        <p:txBody>
          <a:bodyPr>
            <a:normAutofit fontScale="92500" lnSpcReduction="20000"/>
          </a:bodyPr>
          <a:lstStyle/>
          <a:p>
            <a:pPr lvl="0" algn="just"/>
            <a:r>
              <a:rPr lang="id-ID" dirty="0"/>
              <a:t>berpikir secara kritis, rasional, dan kreatif dalam menanggapi isu kewarganegaraan,</a:t>
            </a:r>
            <a:endParaRPr lang="en-US" dirty="0"/>
          </a:p>
          <a:p>
            <a:pPr lvl="0" algn="just"/>
            <a:r>
              <a:rPr lang="id-ID" dirty="0"/>
              <a:t>berpartisipasi secara aktif dan bertanggung jawab, serta bertindak secara cerdas dalam kegiatan bermasyarakat, berbangsa, dan bernegara,</a:t>
            </a:r>
            <a:endParaRPr lang="en-US" dirty="0"/>
          </a:p>
          <a:p>
            <a:pPr lvl="0" algn="just"/>
            <a:r>
              <a:rPr lang="id-ID" dirty="0"/>
              <a:t>berkembang secara positif dan demokratis untuk membentuk diri berdasarkan pada karakter-karakter masyarakat Indonesia agar dapat hidup bersama dengan bangsa-bangsa lainnya</a:t>
            </a:r>
            <a:r>
              <a:rPr lang="id-ID" dirty="0" smtClean="0"/>
              <a:t>.</a:t>
            </a:r>
            <a:r>
              <a:rPr lang="id-ID" dirty="0"/>
              <a:t> </a:t>
            </a:r>
            <a:endParaRPr lang="en-US" dirty="0" smtClean="0"/>
          </a:p>
          <a:p>
            <a:pPr lvl="0" algn="just"/>
            <a:r>
              <a:rPr lang="id-ID" dirty="0" smtClean="0"/>
              <a:t>berinteraksi </a:t>
            </a:r>
            <a:r>
              <a:rPr lang="id-ID" dirty="0"/>
              <a:t>dengan bangsa-bangsa lain dalam percaturan dunia secara langsung atau tidak langsung dengan memanfaatkan teknologi informasi dan komunikasi. </a:t>
            </a:r>
            <a:endParaRPr lang="en-US" dirty="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b="1" i="1" dirty="0" smtClean="0"/>
              <a:t/>
            </a:r>
            <a:br>
              <a:rPr lang="en-US" sz="3600" b="1" i="1" dirty="0" smtClean="0"/>
            </a:br>
            <a:r>
              <a:rPr lang="id-ID" sz="3600" b="1" i="1" dirty="0" smtClean="0"/>
              <a:t>Konsep </a:t>
            </a:r>
            <a:r>
              <a:rPr lang="id-ID" sz="3600" b="1" i="1" dirty="0"/>
              <a:t>/ Ruang lingkup mata pelajaran PKn</a:t>
            </a:r>
            <a:r>
              <a:rPr lang="en-US" dirty="0"/>
              <a:t/>
            </a:r>
            <a:br>
              <a:rPr lang="en-US" dirty="0"/>
            </a:br>
            <a:endParaRPr lang="en-US" dirty="0"/>
          </a:p>
        </p:txBody>
      </p:sp>
      <p:sp>
        <p:nvSpPr>
          <p:cNvPr id="3" name="Content Placeholder 2"/>
          <p:cNvSpPr>
            <a:spLocks noGrp="1"/>
          </p:cNvSpPr>
          <p:nvPr>
            <p:ph idx="1"/>
          </p:nvPr>
        </p:nvSpPr>
        <p:spPr>
          <a:xfrm>
            <a:off x="457200" y="838200"/>
            <a:ext cx="8229600" cy="5562600"/>
          </a:xfrm>
        </p:spPr>
        <p:txBody>
          <a:bodyPr>
            <a:normAutofit fontScale="77500" lnSpcReduction="20000"/>
          </a:bodyPr>
          <a:lstStyle/>
          <a:p>
            <a:pPr lvl="0" algn="just"/>
            <a:r>
              <a:rPr lang="id-ID" dirty="0"/>
              <a:t>Persatuan dan Kesatuan bangsa, meliputi: Hidup rukun dalam perbedaan, Cinta lingkungan, Kebanggaan sebagai bangsa Indonesia, Sumpah Pemuda, Keutuhan Negara Kesatuan Republik Indonesia, Partisipasi dalam pembelaan negara,  Sikap positif terhadap Negara Kesatuan Republik Indonesia, Keterbukaan dan jaminan keadilan</a:t>
            </a:r>
            <a:endParaRPr lang="en-US" dirty="0"/>
          </a:p>
          <a:p>
            <a:pPr lvl="0" algn="just"/>
            <a:r>
              <a:rPr lang="id-ID" dirty="0"/>
              <a:t>Norma, hukum dan peraturan, meliputi:  Tertib dalam kehidupan keluarga, Tata tertib di sekolah, Norma yang berlaku di masyarakat, Peraturan-peraturan daerah, Norma-norma dalam kehidupan berbangsa dan bernegara, Sistim hukum  dan peradilan</a:t>
            </a:r>
            <a:r>
              <a:rPr lang="id-ID" i="1" dirty="0"/>
              <a:t> </a:t>
            </a:r>
            <a:r>
              <a:rPr lang="id-ID" dirty="0"/>
              <a:t>nasional, Hukum dan peradilan internasional</a:t>
            </a:r>
            <a:endParaRPr lang="en-US" dirty="0"/>
          </a:p>
          <a:p>
            <a:pPr lvl="0" algn="just"/>
            <a:r>
              <a:rPr lang="id-ID" dirty="0"/>
              <a:t>Hak asasi manusia meliputi: Hak dan kewajiban anak,  Hak dan kewajiban anggota masyarakat, Instrumen nasional dan internasional HAM, </a:t>
            </a:r>
            <a:r>
              <a:rPr lang="en-US" dirty="0" err="1"/>
              <a:t>Pemajuan</a:t>
            </a:r>
            <a:r>
              <a:rPr lang="en-US" dirty="0"/>
              <a:t>, </a:t>
            </a:r>
            <a:r>
              <a:rPr lang="en-US" dirty="0" err="1"/>
              <a:t>penghormatan</a:t>
            </a:r>
            <a:r>
              <a:rPr lang="en-US" dirty="0"/>
              <a:t> </a:t>
            </a:r>
            <a:r>
              <a:rPr lang="en-US" dirty="0" err="1"/>
              <a:t>dan</a:t>
            </a:r>
            <a:r>
              <a:rPr lang="en-US" dirty="0"/>
              <a:t> </a:t>
            </a:r>
            <a:r>
              <a:rPr lang="en-US" dirty="0" err="1"/>
              <a:t>perlindungan</a:t>
            </a:r>
            <a:r>
              <a:rPr lang="en-US" dirty="0"/>
              <a:t> HAM</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err="1" smtClean="0"/>
              <a:t>Ruang</a:t>
            </a:r>
            <a:r>
              <a:rPr lang="en-US" sz="2800" dirty="0" smtClean="0"/>
              <a:t> </a:t>
            </a:r>
            <a:r>
              <a:rPr lang="en-US" sz="2800" dirty="0" err="1" smtClean="0"/>
              <a:t>lingkup</a:t>
            </a:r>
            <a:r>
              <a:rPr lang="en-US" sz="2800" dirty="0" smtClean="0"/>
              <a:t>…</a:t>
            </a:r>
            <a:endParaRPr lang="en-US" sz="2800"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lvl="0" algn="just"/>
            <a:r>
              <a:rPr lang="id-ID" dirty="0"/>
              <a:t>Kebutuhan</a:t>
            </a:r>
            <a:r>
              <a:rPr lang="en-US" dirty="0"/>
              <a:t>  </a:t>
            </a:r>
            <a:r>
              <a:rPr lang="en-US" dirty="0" err="1"/>
              <a:t>warga</a:t>
            </a:r>
            <a:r>
              <a:rPr lang="en-US" dirty="0"/>
              <a:t> </a:t>
            </a:r>
            <a:r>
              <a:rPr lang="en-US" dirty="0" err="1"/>
              <a:t>negara</a:t>
            </a:r>
            <a:r>
              <a:rPr lang="en-US" dirty="0"/>
              <a:t> </a:t>
            </a:r>
            <a:r>
              <a:rPr lang="en-US" dirty="0" err="1"/>
              <a:t>meliputi</a:t>
            </a:r>
            <a:r>
              <a:rPr lang="en-US" dirty="0"/>
              <a:t>: </a:t>
            </a:r>
            <a:r>
              <a:rPr lang="en-US" dirty="0" err="1"/>
              <a:t>Hidup</a:t>
            </a:r>
            <a:r>
              <a:rPr lang="en-US" dirty="0"/>
              <a:t> </a:t>
            </a:r>
            <a:r>
              <a:rPr lang="en-US" dirty="0" err="1"/>
              <a:t>gotong</a:t>
            </a:r>
            <a:r>
              <a:rPr lang="en-US" dirty="0"/>
              <a:t> </a:t>
            </a:r>
            <a:r>
              <a:rPr lang="en-US" dirty="0" err="1"/>
              <a:t>royong</a:t>
            </a:r>
            <a:r>
              <a:rPr lang="en-US" dirty="0"/>
              <a:t>, </a:t>
            </a:r>
            <a:r>
              <a:rPr lang="en-US" dirty="0" err="1"/>
              <a:t>Harga</a:t>
            </a:r>
            <a:r>
              <a:rPr lang="en-US" dirty="0"/>
              <a:t> </a:t>
            </a:r>
            <a:r>
              <a:rPr lang="en-US" dirty="0" err="1"/>
              <a:t>diri</a:t>
            </a:r>
            <a:r>
              <a:rPr lang="en-US" dirty="0"/>
              <a:t> </a:t>
            </a:r>
            <a:r>
              <a:rPr lang="en-US" dirty="0" err="1"/>
              <a:t>sebagai</a:t>
            </a:r>
            <a:r>
              <a:rPr lang="en-US" dirty="0"/>
              <a:t> </a:t>
            </a:r>
            <a:r>
              <a:rPr lang="en-US" dirty="0" err="1"/>
              <a:t>warga</a:t>
            </a:r>
            <a:r>
              <a:rPr lang="en-US" dirty="0"/>
              <a:t> </a:t>
            </a:r>
            <a:r>
              <a:rPr lang="en-US" dirty="0" err="1"/>
              <a:t>masyarakat</a:t>
            </a:r>
            <a:r>
              <a:rPr lang="en-US" dirty="0"/>
              <a:t>, </a:t>
            </a:r>
            <a:r>
              <a:rPr lang="en-US" dirty="0" err="1"/>
              <a:t>Kebebasan</a:t>
            </a:r>
            <a:r>
              <a:rPr lang="en-US" dirty="0"/>
              <a:t> </a:t>
            </a:r>
            <a:r>
              <a:rPr lang="en-US" dirty="0" err="1"/>
              <a:t>berorganisasi</a:t>
            </a:r>
            <a:r>
              <a:rPr lang="en-US" dirty="0"/>
              <a:t>, </a:t>
            </a:r>
            <a:r>
              <a:rPr lang="en-US" dirty="0" err="1"/>
              <a:t>Kemerdekaan</a:t>
            </a:r>
            <a:r>
              <a:rPr lang="en-US" dirty="0"/>
              <a:t> </a:t>
            </a:r>
            <a:r>
              <a:rPr lang="en-US" dirty="0" err="1"/>
              <a:t>mengeluarkan</a:t>
            </a:r>
            <a:r>
              <a:rPr lang="en-US" dirty="0"/>
              <a:t> </a:t>
            </a:r>
            <a:r>
              <a:rPr lang="en-US" dirty="0" err="1"/>
              <a:t>pendapat</a:t>
            </a:r>
            <a:r>
              <a:rPr lang="en-US" dirty="0"/>
              <a:t>, </a:t>
            </a:r>
            <a:r>
              <a:rPr lang="en-US" dirty="0" err="1"/>
              <a:t>Menghargai</a:t>
            </a:r>
            <a:r>
              <a:rPr lang="en-US" dirty="0"/>
              <a:t> </a:t>
            </a:r>
            <a:r>
              <a:rPr lang="en-US" dirty="0" err="1"/>
              <a:t>keputusan</a:t>
            </a:r>
            <a:r>
              <a:rPr lang="en-US" dirty="0"/>
              <a:t> </a:t>
            </a:r>
            <a:r>
              <a:rPr lang="en-US" dirty="0" err="1"/>
              <a:t>bersama</a:t>
            </a:r>
            <a:r>
              <a:rPr lang="en-US" dirty="0"/>
              <a:t>, </a:t>
            </a:r>
            <a:r>
              <a:rPr lang="en-US" dirty="0" err="1"/>
              <a:t>Prestasi</a:t>
            </a:r>
            <a:r>
              <a:rPr lang="en-US" dirty="0"/>
              <a:t> </a:t>
            </a:r>
            <a:r>
              <a:rPr lang="en-US" dirty="0" err="1"/>
              <a:t>diri</a:t>
            </a:r>
            <a:r>
              <a:rPr lang="en-US" dirty="0"/>
              <a:t> , </a:t>
            </a:r>
            <a:r>
              <a:rPr lang="en-US" dirty="0" err="1"/>
              <a:t>Persamaan</a:t>
            </a:r>
            <a:r>
              <a:rPr lang="en-US" dirty="0"/>
              <a:t> </a:t>
            </a:r>
            <a:r>
              <a:rPr lang="en-US" dirty="0" err="1"/>
              <a:t>kedudukan</a:t>
            </a:r>
            <a:r>
              <a:rPr lang="en-US" dirty="0"/>
              <a:t> </a:t>
            </a:r>
            <a:r>
              <a:rPr lang="en-US" dirty="0" err="1"/>
              <a:t>warga</a:t>
            </a:r>
            <a:r>
              <a:rPr lang="en-US" dirty="0"/>
              <a:t> </a:t>
            </a:r>
            <a:r>
              <a:rPr lang="en-US" dirty="0" err="1"/>
              <a:t>negara</a:t>
            </a:r>
            <a:endParaRPr lang="en-US" dirty="0"/>
          </a:p>
          <a:p>
            <a:pPr lvl="0" algn="just"/>
            <a:r>
              <a:rPr lang="id-ID" dirty="0"/>
              <a:t>Konstitusi</a:t>
            </a:r>
            <a:r>
              <a:rPr lang="en-US" dirty="0"/>
              <a:t> Negara </a:t>
            </a:r>
            <a:r>
              <a:rPr lang="en-US" dirty="0" err="1"/>
              <a:t>meliputi</a:t>
            </a:r>
            <a:r>
              <a:rPr lang="en-US" dirty="0"/>
              <a:t>: </a:t>
            </a:r>
            <a:r>
              <a:rPr lang="en-US" dirty="0" err="1"/>
              <a:t>Proklamasi</a:t>
            </a:r>
            <a:r>
              <a:rPr lang="en-US" dirty="0"/>
              <a:t> </a:t>
            </a:r>
            <a:r>
              <a:rPr lang="en-US" dirty="0" err="1"/>
              <a:t>kemerdekaan</a:t>
            </a:r>
            <a:r>
              <a:rPr lang="en-US" dirty="0"/>
              <a:t> </a:t>
            </a:r>
            <a:r>
              <a:rPr lang="en-US" dirty="0" err="1"/>
              <a:t>dan</a:t>
            </a:r>
            <a:r>
              <a:rPr lang="en-US" dirty="0"/>
              <a:t> </a:t>
            </a:r>
            <a:r>
              <a:rPr lang="en-US" dirty="0" err="1"/>
              <a:t>konstitusi</a:t>
            </a:r>
            <a:r>
              <a:rPr lang="en-US" dirty="0"/>
              <a:t> yang </a:t>
            </a:r>
            <a:r>
              <a:rPr lang="en-US" dirty="0" err="1"/>
              <a:t>pertama</a:t>
            </a:r>
            <a:r>
              <a:rPr lang="en-US" dirty="0"/>
              <a:t>,  </a:t>
            </a:r>
            <a:r>
              <a:rPr lang="en-US" dirty="0" err="1"/>
              <a:t>Konstitusi-konstitusi</a:t>
            </a:r>
            <a:r>
              <a:rPr lang="en-US" dirty="0"/>
              <a:t> yang </a:t>
            </a:r>
            <a:r>
              <a:rPr lang="en-US" dirty="0" err="1"/>
              <a:t>pernah</a:t>
            </a:r>
            <a:r>
              <a:rPr lang="en-US" dirty="0"/>
              <a:t> </a:t>
            </a:r>
            <a:r>
              <a:rPr lang="en-US" dirty="0" err="1"/>
              <a:t>digunakan</a:t>
            </a:r>
            <a:r>
              <a:rPr lang="en-US" dirty="0"/>
              <a:t> </a:t>
            </a:r>
            <a:r>
              <a:rPr lang="en-US" dirty="0" err="1"/>
              <a:t>di</a:t>
            </a:r>
            <a:r>
              <a:rPr lang="en-US" dirty="0"/>
              <a:t>  Indonesia, </a:t>
            </a:r>
            <a:r>
              <a:rPr lang="en-US" dirty="0" err="1"/>
              <a:t>Hubungan</a:t>
            </a:r>
            <a:r>
              <a:rPr lang="en-US" dirty="0"/>
              <a:t> </a:t>
            </a:r>
            <a:r>
              <a:rPr lang="en-US" dirty="0" err="1"/>
              <a:t>dasar</a:t>
            </a:r>
            <a:r>
              <a:rPr lang="en-US" dirty="0"/>
              <a:t> </a:t>
            </a:r>
            <a:r>
              <a:rPr lang="en-US" dirty="0" err="1"/>
              <a:t>negara</a:t>
            </a:r>
            <a:r>
              <a:rPr lang="en-US" dirty="0"/>
              <a:t> </a:t>
            </a:r>
            <a:r>
              <a:rPr lang="en-US" dirty="0" err="1"/>
              <a:t>dengan</a:t>
            </a:r>
            <a:r>
              <a:rPr lang="en-US" dirty="0"/>
              <a:t> </a:t>
            </a:r>
            <a:r>
              <a:rPr lang="en-US" dirty="0" err="1"/>
              <a:t>konstitusi</a:t>
            </a:r>
            <a:endParaRPr lang="en-US" dirty="0"/>
          </a:p>
          <a:p>
            <a:pPr lvl="0" algn="just"/>
            <a:r>
              <a:rPr lang="id-ID" dirty="0"/>
              <a:t>Kekuasan</a:t>
            </a:r>
            <a:r>
              <a:rPr lang="en-US" dirty="0"/>
              <a:t> </a:t>
            </a:r>
            <a:r>
              <a:rPr lang="en-US" dirty="0" err="1"/>
              <a:t>dan</a:t>
            </a:r>
            <a:r>
              <a:rPr lang="en-US" dirty="0"/>
              <a:t> </a:t>
            </a:r>
            <a:r>
              <a:rPr lang="en-US" dirty="0" err="1"/>
              <a:t>Politik</a:t>
            </a:r>
            <a:r>
              <a:rPr lang="en-US" dirty="0"/>
              <a:t>, </a:t>
            </a:r>
            <a:r>
              <a:rPr lang="en-US" dirty="0" err="1"/>
              <a:t>meliputi</a:t>
            </a:r>
            <a:r>
              <a:rPr lang="en-US" dirty="0"/>
              <a:t>: </a:t>
            </a:r>
            <a:r>
              <a:rPr lang="en-US" dirty="0" err="1"/>
              <a:t>Pemerintahan</a:t>
            </a:r>
            <a:r>
              <a:rPr lang="en-US" dirty="0"/>
              <a:t> </a:t>
            </a:r>
            <a:r>
              <a:rPr lang="en-US" dirty="0" err="1"/>
              <a:t>desa</a:t>
            </a:r>
            <a:r>
              <a:rPr lang="en-US" dirty="0"/>
              <a:t> </a:t>
            </a:r>
            <a:r>
              <a:rPr lang="en-US" dirty="0" err="1"/>
              <a:t>dan</a:t>
            </a:r>
            <a:r>
              <a:rPr lang="en-US" dirty="0"/>
              <a:t> </a:t>
            </a:r>
            <a:r>
              <a:rPr lang="en-US" dirty="0" err="1"/>
              <a:t>kecamatan</a:t>
            </a:r>
            <a:r>
              <a:rPr lang="en-US" dirty="0"/>
              <a:t>, </a:t>
            </a:r>
            <a:r>
              <a:rPr lang="en-US" dirty="0" err="1"/>
              <a:t>Pemerintahan</a:t>
            </a:r>
            <a:r>
              <a:rPr lang="en-US" dirty="0"/>
              <a:t> </a:t>
            </a:r>
            <a:r>
              <a:rPr lang="en-US" dirty="0" err="1"/>
              <a:t>daerah</a:t>
            </a:r>
            <a:r>
              <a:rPr lang="en-US" dirty="0"/>
              <a:t> </a:t>
            </a:r>
            <a:r>
              <a:rPr lang="en-US" dirty="0" err="1"/>
              <a:t>dan</a:t>
            </a:r>
            <a:r>
              <a:rPr lang="en-US" dirty="0"/>
              <a:t> </a:t>
            </a:r>
            <a:r>
              <a:rPr lang="en-US" dirty="0" err="1"/>
              <a:t>otonomi</a:t>
            </a:r>
            <a:r>
              <a:rPr lang="en-US" dirty="0"/>
              <a:t>, </a:t>
            </a:r>
            <a:r>
              <a:rPr lang="en-US" dirty="0" err="1"/>
              <a:t>Pemerintah</a:t>
            </a:r>
            <a:r>
              <a:rPr lang="en-US" dirty="0"/>
              <a:t> </a:t>
            </a:r>
            <a:r>
              <a:rPr lang="en-US" dirty="0" err="1"/>
              <a:t>pusat</a:t>
            </a:r>
            <a:r>
              <a:rPr lang="en-US" dirty="0"/>
              <a:t>,  </a:t>
            </a:r>
            <a:r>
              <a:rPr lang="en-US" dirty="0" err="1"/>
              <a:t>Demokrasi</a:t>
            </a:r>
            <a:r>
              <a:rPr lang="en-US" dirty="0"/>
              <a:t> </a:t>
            </a:r>
            <a:r>
              <a:rPr lang="en-US" dirty="0" err="1"/>
              <a:t>dan</a:t>
            </a:r>
            <a:r>
              <a:rPr lang="en-US" dirty="0"/>
              <a:t> </a:t>
            </a:r>
            <a:r>
              <a:rPr lang="en-US" dirty="0" err="1"/>
              <a:t>sistem</a:t>
            </a:r>
            <a:r>
              <a:rPr lang="en-US" dirty="0"/>
              <a:t> </a:t>
            </a:r>
            <a:r>
              <a:rPr lang="en-US" dirty="0" err="1"/>
              <a:t>politik</a:t>
            </a:r>
            <a:r>
              <a:rPr lang="en-US" dirty="0"/>
              <a:t>, </a:t>
            </a:r>
            <a:r>
              <a:rPr lang="en-US" dirty="0" err="1"/>
              <a:t>Budaya</a:t>
            </a:r>
            <a:r>
              <a:rPr lang="en-US" dirty="0"/>
              <a:t> </a:t>
            </a:r>
            <a:r>
              <a:rPr lang="en-US" dirty="0" err="1"/>
              <a:t>politik</a:t>
            </a:r>
            <a:r>
              <a:rPr lang="en-US" dirty="0"/>
              <a:t>, </a:t>
            </a:r>
            <a:r>
              <a:rPr lang="en-US" dirty="0" err="1"/>
              <a:t>Budaya</a:t>
            </a:r>
            <a:r>
              <a:rPr lang="en-US" dirty="0"/>
              <a:t> </a:t>
            </a:r>
            <a:r>
              <a:rPr lang="en-US" dirty="0" err="1"/>
              <a:t>demokrasi</a:t>
            </a:r>
            <a:r>
              <a:rPr lang="en-US" dirty="0"/>
              <a:t> </a:t>
            </a:r>
            <a:r>
              <a:rPr lang="en-US" dirty="0" err="1"/>
              <a:t>menuju</a:t>
            </a:r>
            <a:r>
              <a:rPr lang="en-US" dirty="0"/>
              <a:t> </a:t>
            </a:r>
            <a:r>
              <a:rPr lang="en-US" dirty="0" err="1"/>
              <a:t>masyarakat</a:t>
            </a:r>
            <a:r>
              <a:rPr lang="en-US" dirty="0"/>
              <a:t> </a:t>
            </a:r>
            <a:r>
              <a:rPr lang="en-US" dirty="0" err="1"/>
              <a:t>madani</a:t>
            </a:r>
            <a:r>
              <a:rPr lang="en-US" dirty="0"/>
              <a:t>, </a:t>
            </a:r>
            <a:r>
              <a:rPr lang="en-US" dirty="0" err="1"/>
              <a:t>Sistem</a:t>
            </a:r>
            <a:r>
              <a:rPr lang="en-US" dirty="0"/>
              <a:t> </a:t>
            </a:r>
            <a:r>
              <a:rPr lang="en-US" dirty="0" err="1"/>
              <a:t>pemerintahan</a:t>
            </a:r>
            <a:r>
              <a:rPr lang="en-US" dirty="0"/>
              <a:t>, </a:t>
            </a:r>
            <a:r>
              <a:rPr lang="en-US" dirty="0" err="1"/>
              <a:t>Pers</a:t>
            </a:r>
            <a:r>
              <a:rPr lang="en-US" dirty="0"/>
              <a:t> </a:t>
            </a:r>
            <a:r>
              <a:rPr lang="en-US" dirty="0" err="1"/>
              <a:t>dalam</a:t>
            </a:r>
            <a:r>
              <a:rPr lang="en-US" dirty="0"/>
              <a:t> </a:t>
            </a:r>
            <a:r>
              <a:rPr lang="en-US" dirty="0" err="1"/>
              <a:t>masyarakat</a:t>
            </a:r>
            <a:r>
              <a:rPr lang="en-US" dirty="0"/>
              <a:t> </a:t>
            </a:r>
            <a:r>
              <a:rPr lang="en-US" dirty="0" err="1"/>
              <a:t>demokrasi</a:t>
            </a: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err="1" smtClean="0"/>
              <a:t>Ruang</a:t>
            </a:r>
            <a:r>
              <a:rPr lang="en-US" sz="2800" dirty="0" smtClean="0"/>
              <a:t> </a:t>
            </a:r>
            <a:r>
              <a:rPr lang="en-US" sz="2800" dirty="0" err="1" smtClean="0"/>
              <a:t>lingkup</a:t>
            </a:r>
            <a:r>
              <a:rPr lang="en-US" sz="2800" dirty="0" smtClean="0"/>
              <a:t>…</a:t>
            </a:r>
            <a:endParaRPr lang="en-US" sz="2800"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lvl="0" algn="just"/>
            <a:r>
              <a:rPr lang="id-ID" dirty="0"/>
              <a:t>Pancasila </a:t>
            </a:r>
            <a:r>
              <a:rPr lang="en-US" dirty="0" err="1"/>
              <a:t>meliputi</a:t>
            </a:r>
            <a:r>
              <a:rPr lang="en-US" dirty="0"/>
              <a:t>: </a:t>
            </a:r>
            <a:r>
              <a:rPr lang="en-US" dirty="0" err="1"/>
              <a:t>kedudukan</a:t>
            </a:r>
            <a:r>
              <a:rPr lang="en-US" dirty="0"/>
              <a:t> </a:t>
            </a:r>
            <a:r>
              <a:rPr lang="en-US" dirty="0" err="1"/>
              <a:t>Pancasila</a:t>
            </a:r>
            <a:r>
              <a:rPr lang="en-US" dirty="0"/>
              <a:t> </a:t>
            </a:r>
            <a:r>
              <a:rPr lang="en-US" dirty="0" err="1"/>
              <a:t>sebagai</a:t>
            </a:r>
            <a:r>
              <a:rPr lang="en-US" dirty="0"/>
              <a:t> </a:t>
            </a:r>
            <a:r>
              <a:rPr lang="en-US" dirty="0" err="1"/>
              <a:t>dasar</a:t>
            </a:r>
            <a:r>
              <a:rPr lang="en-US" dirty="0"/>
              <a:t> </a:t>
            </a:r>
            <a:r>
              <a:rPr lang="en-US" dirty="0" err="1"/>
              <a:t>negara</a:t>
            </a:r>
            <a:r>
              <a:rPr lang="en-US" dirty="0"/>
              <a:t> </a:t>
            </a:r>
            <a:r>
              <a:rPr lang="en-US" dirty="0" err="1"/>
              <a:t>dan</a:t>
            </a:r>
            <a:r>
              <a:rPr lang="en-US" dirty="0"/>
              <a:t> </a:t>
            </a:r>
            <a:r>
              <a:rPr lang="en-US" dirty="0" err="1"/>
              <a:t>ideologi</a:t>
            </a:r>
            <a:r>
              <a:rPr lang="en-US" dirty="0"/>
              <a:t> </a:t>
            </a:r>
            <a:r>
              <a:rPr lang="en-US" dirty="0" err="1"/>
              <a:t>negara</a:t>
            </a:r>
            <a:r>
              <a:rPr lang="en-US" dirty="0"/>
              <a:t>, </a:t>
            </a:r>
            <a:r>
              <a:rPr lang="en-US" dirty="0" err="1"/>
              <a:t>Proses</a:t>
            </a:r>
            <a:r>
              <a:rPr lang="en-US" dirty="0"/>
              <a:t> </a:t>
            </a:r>
            <a:r>
              <a:rPr lang="en-US" dirty="0" err="1"/>
              <a:t>perumusan</a:t>
            </a:r>
            <a:r>
              <a:rPr lang="en-US" dirty="0"/>
              <a:t> </a:t>
            </a:r>
            <a:r>
              <a:rPr lang="en-US" dirty="0" err="1"/>
              <a:t>Pancasila</a:t>
            </a:r>
            <a:r>
              <a:rPr lang="en-US" dirty="0"/>
              <a:t> </a:t>
            </a:r>
            <a:r>
              <a:rPr lang="en-US" dirty="0" err="1"/>
              <a:t>sebagai</a:t>
            </a:r>
            <a:r>
              <a:rPr lang="en-US" dirty="0"/>
              <a:t> </a:t>
            </a:r>
            <a:r>
              <a:rPr lang="en-US" dirty="0" err="1"/>
              <a:t>dasar</a:t>
            </a:r>
            <a:r>
              <a:rPr lang="en-US" dirty="0"/>
              <a:t> </a:t>
            </a:r>
            <a:r>
              <a:rPr lang="en-US" dirty="0" err="1"/>
              <a:t>negara</a:t>
            </a:r>
            <a:r>
              <a:rPr lang="en-US" dirty="0"/>
              <a:t>, </a:t>
            </a:r>
            <a:r>
              <a:rPr lang="en-US" dirty="0" err="1"/>
              <a:t>Pengamalan</a:t>
            </a:r>
            <a:r>
              <a:rPr lang="en-US" dirty="0"/>
              <a:t> </a:t>
            </a:r>
            <a:r>
              <a:rPr lang="en-US" dirty="0" err="1"/>
              <a:t>nilai-nilai</a:t>
            </a:r>
            <a:r>
              <a:rPr lang="en-US" dirty="0"/>
              <a:t> </a:t>
            </a:r>
            <a:r>
              <a:rPr lang="en-US" dirty="0" err="1"/>
              <a:t>Pancasila</a:t>
            </a:r>
            <a:r>
              <a:rPr lang="en-US" dirty="0"/>
              <a:t> </a:t>
            </a:r>
            <a:r>
              <a:rPr lang="en-US" dirty="0" err="1"/>
              <a:t>dalam</a:t>
            </a:r>
            <a:r>
              <a:rPr lang="en-US" dirty="0"/>
              <a:t> </a:t>
            </a:r>
            <a:r>
              <a:rPr lang="en-US" dirty="0" err="1"/>
              <a:t>kehidupan</a:t>
            </a:r>
            <a:r>
              <a:rPr lang="en-US" dirty="0"/>
              <a:t> </a:t>
            </a:r>
            <a:r>
              <a:rPr lang="en-US" dirty="0" err="1"/>
              <a:t>sehari-hari</a:t>
            </a:r>
            <a:r>
              <a:rPr lang="en-US" dirty="0"/>
              <a:t>, </a:t>
            </a:r>
            <a:r>
              <a:rPr lang="en-US" dirty="0" err="1"/>
              <a:t>Pancasila</a:t>
            </a:r>
            <a:r>
              <a:rPr lang="en-US" dirty="0"/>
              <a:t> </a:t>
            </a:r>
            <a:r>
              <a:rPr lang="en-US" dirty="0" err="1"/>
              <a:t>sebagai</a:t>
            </a:r>
            <a:r>
              <a:rPr lang="en-US" dirty="0"/>
              <a:t> </a:t>
            </a:r>
            <a:r>
              <a:rPr lang="en-US" dirty="0" err="1"/>
              <a:t>ideologi</a:t>
            </a:r>
            <a:r>
              <a:rPr lang="en-US" dirty="0"/>
              <a:t> </a:t>
            </a:r>
            <a:r>
              <a:rPr lang="en-US" dirty="0" err="1"/>
              <a:t>terbuka</a:t>
            </a:r>
            <a:endParaRPr lang="en-US" dirty="0"/>
          </a:p>
          <a:p>
            <a:pPr lvl="0" algn="just"/>
            <a:r>
              <a:rPr lang="en-US" dirty="0" err="1" smtClean="0"/>
              <a:t>Globalisasi</a:t>
            </a:r>
            <a:r>
              <a:rPr lang="en-US" dirty="0" smtClean="0"/>
              <a:t> </a:t>
            </a:r>
            <a:r>
              <a:rPr lang="en-US" dirty="0" err="1"/>
              <a:t>meliputi</a:t>
            </a:r>
            <a:r>
              <a:rPr lang="en-US" dirty="0"/>
              <a:t>: </a:t>
            </a:r>
            <a:r>
              <a:rPr lang="en-US" dirty="0" err="1"/>
              <a:t>Globalisasi</a:t>
            </a:r>
            <a:r>
              <a:rPr lang="en-US" dirty="0"/>
              <a:t> </a:t>
            </a:r>
            <a:r>
              <a:rPr lang="en-US" dirty="0" err="1"/>
              <a:t>di</a:t>
            </a:r>
            <a:r>
              <a:rPr lang="en-US" dirty="0"/>
              <a:t> </a:t>
            </a:r>
            <a:r>
              <a:rPr lang="en-US" dirty="0" err="1"/>
              <a:t>lingkungannya</a:t>
            </a:r>
            <a:r>
              <a:rPr lang="en-US" dirty="0"/>
              <a:t>, </a:t>
            </a:r>
            <a:r>
              <a:rPr lang="en-US" dirty="0" err="1"/>
              <a:t>Politik</a:t>
            </a:r>
            <a:r>
              <a:rPr lang="en-US" dirty="0"/>
              <a:t> </a:t>
            </a:r>
            <a:r>
              <a:rPr lang="en-US" dirty="0" err="1"/>
              <a:t>luar</a:t>
            </a:r>
            <a:r>
              <a:rPr lang="en-US" dirty="0"/>
              <a:t> </a:t>
            </a:r>
            <a:r>
              <a:rPr lang="en-US" dirty="0" err="1"/>
              <a:t>negeri</a:t>
            </a:r>
            <a:r>
              <a:rPr lang="en-US" dirty="0"/>
              <a:t> Indonesia </a:t>
            </a:r>
            <a:r>
              <a:rPr lang="en-US" dirty="0" err="1"/>
              <a:t>di</a:t>
            </a:r>
            <a:r>
              <a:rPr lang="en-US" dirty="0"/>
              <a:t> era </a:t>
            </a:r>
            <a:r>
              <a:rPr lang="en-US" dirty="0" err="1"/>
              <a:t>globalisasi</a:t>
            </a:r>
            <a:r>
              <a:rPr lang="en-US" dirty="0"/>
              <a:t>, </a:t>
            </a:r>
            <a:r>
              <a:rPr lang="en-US" dirty="0" err="1"/>
              <a:t>Dampak</a:t>
            </a:r>
            <a:r>
              <a:rPr lang="en-US" dirty="0"/>
              <a:t> </a:t>
            </a:r>
            <a:r>
              <a:rPr lang="en-US" dirty="0" err="1"/>
              <a:t>globalisasi</a:t>
            </a:r>
            <a:r>
              <a:rPr lang="en-US" dirty="0"/>
              <a:t>, </a:t>
            </a:r>
            <a:r>
              <a:rPr lang="en-US" dirty="0" err="1"/>
              <a:t>Hubungan</a:t>
            </a:r>
            <a:r>
              <a:rPr lang="en-US" dirty="0"/>
              <a:t> </a:t>
            </a:r>
            <a:r>
              <a:rPr lang="en-US" dirty="0" err="1"/>
              <a:t>internasional</a:t>
            </a:r>
            <a:r>
              <a:rPr lang="en-US" dirty="0"/>
              <a:t> </a:t>
            </a:r>
            <a:r>
              <a:rPr lang="en-US" dirty="0" err="1"/>
              <a:t>dan</a:t>
            </a:r>
            <a:r>
              <a:rPr lang="en-US" dirty="0"/>
              <a:t> </a:t>
            </a:r>
            <a:r>
              <a:rPr lang="en-US" dirty="0" err="1"/>
              <a:t>organisasi</a:t>
            </a:r>
            <a:r>
              <a:rPr lang="en-US" dirty="0"/>
              <a:t> </a:t>
            </a:r>
            <a:r>
              <a:rPr lang="en-US" dirty="0" err="1"/>
              <a:t>internasional</a:t>
            </a:r>
            <a:r>
              <a:rPr lang="en-US" dirty="0"/>
              <a:t>,  </a:t>
            </a:r>
            <a:r>
              <a:rPr lang="en-US" dirty="0" err="1"/>
              <a:t>dan</a:t>
            </a:r>
            <a:r>
              <a:rPr lang="en-US" dirty="0"/>
              <a:t> </a:t>
            </a:r>
            <a:r>
              <a:rPr lang="en-US" dirty="0" err="1"/>
              <a:t>Mengevaluasi</a:t>
            </a:r>
            <a:r>
              <a:rPr lang="en-US" dirty="0"/>
              <a:t> </a:t>
            </a:r>
            <a:r>
              <a:rPr lang="en-US" dirty="0" err="1"/>
              <a:t>globalisasi</a:t>
            </a:r>
            <a:r>
              <a:rPr lang="en-US" dirty="0"/>
              <a: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915</Words>
  <Application>Microsoft Office PowerPoint</Application>
  <PresentationFormat>On-screen Show (4:3)</PresentationFormat>
  <Paragraphs>52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PEMBELAJARAN PKn</vt:lpstr>
      <vt:lpstr>PENDAHULUAN</vt:lpstr>
      <vt:lpstr>KEDUDUKAN MP. PKn</vt:lpstr>
      <vt:lpstr>PARADIGAM BARU PKn</vt:lpstr>
      <vt:lpstr>KOMPETENSI PKn</vt:lpstr>
      <vt:lpstr>PENGETAHUAN KEWARGANEGARAAN</vt:lpstr>
      <vt:lpstr>KETERAMPILAN KEWARGANEGARAAN</vt:lpstr>
      <vt:lpstr>KARAKTER KEWARGANEGARAAN</vt:lpstr>
      <vt:lpstr>Visi mata pelajaran PKn </vt:lpstr>
      <vt:lpstr>misi  mata pelajaran PKn </vt:lpstr>
      <vt:lpstr>Tujuan  mata pelajaran PKn </vt:lpstr>
      <vt:lpstr> Konsep / Ruang lingkup mata pelajaran PKn </vt:lpstr>
      <vt:lpstr>Ruang lingkup…</vt:lpstr>
      <vt:lpstr>Ruang lingkup…</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PEMBELAJARAN PKn</dc:title>
  <dc:creator>Sony</dc:creator>
  <cp:lastModifiedBy>Dadang</cp:lastModifiedBy>
  <cp:revision>11</cp:revision>
  <dcterms:created xsi:type="dcterms:W3CDTF">2009-02-21T23:49:00Z</dcterms:created>
  <dcterms:modified xsi:type="dcterms:W3CDTF">2009-09-07T09:54:08Z</dcterms:modified>
</cp:coreProperties>
</file>