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203931A-ED33-4DF1-AE53-26BBC82947F8}" type="datetimeFigureOut">
              <a:rPr lang="en-US" smtClean="0"/>
              <a:pPr/>
              <a:t>9/3/2009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B606120-7409-4018-92F4-F13F7BF84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752600"/>
          </a:xfrm>
        </p:spPr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b="1" dirty="0">
                <a:latin typeface="Rockwell Extra Bold" pitchFamily="18" charset="0"/>
              </a:rPr>
              <a:t>PENGANTAR </a:t>
            </a:r>
            <a:r>
              <a:rPr lang="en-US" sz="3200" b="1" dirty="0" smtClean="0">
                <a:latin typeface="Rockwell Extra Bold" pitchFamily="18" charset="0"/>
              </a:rPr>
              <a:t>ILMU HUKUM </a:t>
            </a:r>
            <a:endParaRPr lang="en-US" sz="3200" b="1" dirty="0">
              <a:latin typeface="Rockwell Extra Bold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62200"/>
            <a:ext cx="7086600" cy="3810000"/>
          </a:xfrm>
        </p:spPr>
        <p:txBody>
          <a:bodyPr>
            <a:normAutofit/>
          </a:bodyPr>
          <a:lstStyle/>
          <a:p>
            <a:r>
              <a:rPr lang="en-US" dirty="0"/>
              <a:t>2 SKS</a:t>
            </a:r>
          </a:p>
          <a:p>
            <a:r>
              <a:rPr lang="en-US" dirty="0" smtClean="0"/>
              <a:t>===============</a:t>
            </a:r>
            <a:endParaRPr lang="en-US" dirty="0"/>
          </a:p>
          <a:p>
            <a:r>
              <a:rPr lang="en-US" b="1" dirty="0" smtClean="0">
                <a:latin typeface="Rockwell Extra Bold" pitchFamily="18" charset="0"/>
              </a:rPr>
              <a:t>DADANG </a:t>
            </a:r>
            <a:r>
              <a:rPr lang="en-US" b="1" dirty="0" smtClean="0">
                <a:latin typeface="Rockwell Extra Bold" pitchFamily="18" charset="0"/>
              </a:rPr>
              <a:t>SUNDAWA</a:t>
            </a:r>
          </a:p>
          <a:p>
            <a:r>
              <a:rPr lang="en-US" b="1" dirty="0" smtClean="0">
                <a:latin typeface="Rockwell Extra Bold" pitchFamily="18" charset="0"/>
              </a:rPr>
              <a:t>08122171079</a:t>
            </a:r>
            <a:endParaRPr lang="en-US" b="1" dirty="0">
              <a:latin typeface="Rockwell Extra Bold" pitchFamily="18" charset="0"/>
            </a:endParaRPr>
          </a:p>
          <a:p>
            <a:r>
              <a:rPr lang="en-US" b="1" dirty="0" smtClean="0">
                <a:latin typeface="Rockwell Extra Bold" pitchFamily="18" charset="0"/>
              </a:rPr>
              <a:t>LILI SOLIHAT</a:t>
            </a:r>
          </a:p>
          <a:p>
            <a:r>
              <a:rPr lang="en-US" b="1" dirty="0" smtClean="0">
                <a:latin typeface="Rockwell Extra Bold" pitchFamily="18" charset="0"/>
              </a:rPr>
              <a:t>08157027767</a:t>
            </a:r>
          </a:p>
        </p:txBody>
      </p:sp>
      <p:pic>
        <p:nvPicPr>
          <p:cNvPr id="2052" name="Picture 4" descr="bd0621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71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JL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" y="2362200"/>
            <a:ext cx="3648075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992"/>
            <a:ext cx="8458200" cy="5388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KOMPETENSI :</a:t>
            </a:r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, </a:t>
            </a:r>
            <a:r>
              <a:rPr lang="en-US" dirty="0" err="1" smtClean="0"/>
              <a:t>tujuan</a:t>
            </a:r>
            <a:r>
              <a:rPr lang="en-US" dirty="0" smtClean="0"/>
              <a:t>, </a:t>
            </a:r>
            <a:r>
              <a:rPr lang="en-US" dirty="0" err="1" smtClean="0"/>
              <a:t>prosedur</a:t>
            </a:r>
            <a:r>
              <a:rPr lang="en-US" dirty="0" smtClean="0"/>
              <a:t>, </a:t>
            </a:r>
            <a:r>
              <a:rPr lang="en-US" dirty="0" err="1" smtClean="0"/>
              <a:t>tugas</a:t>
            </a:r>
            <a:r>
              <a:rPr lang="en-US" dirty="0" smtClean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fi-FI" dirty="0" smtClean="0"/>
              <a:t>perkulaiahan mata kuliah PIH</a:t>
            </a:r>
          </a:p>
          <a:p>
            <a:r>
              <a:rPr lang="id-ID" dirty="0" smtClean="0"/>
              <a:t>Mahasiswa memahami Hubungan  hukum dan masyarakat</a:t>
            </a:r>
            <a:endParaRPr lang="en-US" dirty="0" smtClean="0"/>
          </a:p>
          <a:p>
            <a:r>
              <a:rPr lang="fi-FI" dirty="0" smtClean="0"/>
              <a:t>Mahasiswa memahami norma-norma yang berkembang dalam masyarakat</a:t>
            </a:r>
            <a:endParaRPr lang="en-US" dirty="0" smtClean="0"/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sumber-sumber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yang formal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metrial</a:t>
            </a:r>
            <a:endParaRPr lang="en-US" dirty="0" smtClean="0"/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9306"/>
          </a:xfrm>
        </p:spPr>
        <p:txBody>
          <a:bodyPr/>
          <a:lstStyle/>
          <a:p>
            <a:r>
              <a:rPr lang="en-US" dirty="0" smtClean="0"/>
              <a:t>SILABUS</a:t>
            </a: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50008"/>
          </a:xfrm>
        </p:spPr>
        <p:txBody>
          <a:bodyPr>
            <a:normAutofit/>
          </a:bodyPr>
          <a:lstStyle/>
          <a:p>
            <a:r>
              <a:rPr lang="id-ID" dirty="0" smtClean="0"/>
              <a:t>Mahasiswa memahami soal-soal ujian tengah semester </a:t>
            </a:r>
            <a:endParaRPr lang="en-US" dirty="0" smtClean="0"/>
          </a:p>
          <a:p>
            <a:r>
              <a:rPr lang="fi-FI" dirty="0" smtClean="0"/>
              <a:t>Mahasiswa mamupu memahami Fungsi dan Peranan Hukum dalam masyarakat</a:t>
            </a:r>
            <a:endParaRPr lang="en-US" dirty="0" smtClean="0"/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r>
              <a:rPr lang="id-ID" dirty="0" smtClean="0"/>
              <a:t>Mahasiswa mampu memahami cara-cara Penafsiran dan cara mengisi kekosongan Hukum</a:t>
            </a:r>
            <a:endParaRPr lang="en-US" dirty="0" smtClean="0"/>
          </a:p>
          <a:p>
            <a:r>
              <a:rPr lang="id-ID" dirty="0" smtClean="0"/>
              <a:t>Mahasiswa mampu memahami pelaksanaan Politik Hukum di  Indonesia</a:t>
            </a:r>
            <a:endParaRPr lang="en-US" dirty="0" smtClean="0"/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mampuan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228600"/>
            <a:ext cx="8382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8800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id-ID" dirty="0" smtClean="0"/>
              <a:t>Selama mengikuti perkuliahan ini</a:t>
            </a:r>
            <a:r>
              <a:rPr lang="en-US" dirty="0" smtClean="0"/>
              <a:t> </a:t>
            </a:r>
            <a:r>
              <a:rPr lang="id-ID" dirty="0" smtClean="0"/>
              <a:t>mahasiswa diwajibkan mengikuti kegiatan :</a:t>
            </a:r>
            <a:endParaRPr lang="en-US" dirty="0" smtClean="0"/>
          </a:p>
          <a:p>
            <a:pPr lvl="0"/>
            <a:r>
              <a:rPr lang="id-ID" dirty="0" smtClean="0"/>
              <a:t>ceramah, tanya jawab dan diskusi kelas</a:t>
            </a:r>
            <a:endParaRPr lang="en-US" dirty="0" smtClean="0"/>
          </a:p>
          <a:p>
            <a:pPr lvl="0"/>
            <a:r>
              <a:rPr lang="id-ID" dirty="0" smtClean="0"/>
              <a:t>penyajian makalah di kelas</a:t>
            </a:r>
            <a:endParaRPr lang="en-US" dirty="0" smtClean="0"/>
          </a:p>
          <a:p>
            <a:pPr lvl="0"/>
            <a:r>
              <a:rPr lang="id-ID" dirty="0" smtClean="0"/>
              <a:t>pengumpulan data lapangan</a:t>
            </a:r>
            <a:endParaRPr lang="en-US" dirty="0" smtClean="0"/>
          </a:p>
          <a:p>
            <a:pPr lvl="0"/>
            <a:r>
              <a:rPr lang="en-US" dirty="0" err="1" smtClean="0"/>
              <a:t>menelaah</a:t>
            </a:r>
            <a:r>
              <a:rPr lang="en-US" dirty="0" smtClean="0"/>
              <a:t> media </a:t>
            </a:r>
            <a:r>
              <a:rPr lang="en-US" dirty="0" err="1" smtClean="0"/>
              <a:t>massa</a:t>
            </a:r>
            <a:r>
              <a:rPr lang="en-US" dirty="0" smtClean="0"/>
              <a:t>, internet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Pengalaman Belajar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2286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id-ID" dirty="0" smtClean="0"/>
              <a:t>Keberhasilan mahasiswa dalam perkuliahan ini ditentukan oleh prestasi yang bersangkutan dalam :</a:t>
            </a:r>
            <a:endParaRPr lang="en-US" dirty="0" smtClean="0"/>
          </a:p>
          <a:p>
            <a:pPr lvl="0"/>
            <a:r>
              <a:rPr lang="id-ID" dirty="0" smtClean="0"/>
              <a:t>partisipasi kegiatan kelas</a:t>
            </a:r>
            <a:endParaRPr lang="en-US" dirty="0" smtClean="0"/>
          </a:p>
          <a:p>
            <a:pPr lvl="0"/>
            <a:r>
              <a:rPr lang="id-ID" dirty="0" smtClean="0"/>
              <a:t>tugas-tugas individual</a:t>
            </a:r>
            <a:endParaRPr lang="en-US" dirty="0" smtClean="0"/>
          </a:p>
          <a:p>
            <a:pPr lvl="0"/>
            <a:r>
              <a:rPr lang="id-ID" dirty="0" smtClean="0"/>
              <a:t>kehadiran</a:t>
            </a:r>
            <a:endParaRPr lang="en-US" dirty="0" smtClean="0"/>
          </a:p>
          <a:p>
            <a:pPr lvl="0"/>
            <a:r>
              <a:rPr lang="id-ID" dirty="0" smtClean="0"/>
              <a:t>pembuatan dan penyajian makalah</a:t>
            </a:r>
            <a:endParaRPr lang="en-US" dirty="0" smtClean="0"/>
          </a:p>
          <a:p>
            <a:pPr lvl="0"/>
            <a:r>
              <a:rPr lang="id-ID" dirty="0" smtClean="0"/>
              <a:t>laporan literature ( annotated bibliogrphy)</a:t>
            </a:r>
            <a:endParaRPr lang="en-US" dirty="0" smtClean="0"/>
          </a:p>
          <a:p>
            <a:pPr lvl="0"/>
            <a:r>
              <a:rPr lang="id-ID" dirty="0" smtClean="0"/>
              <a:t>UTS dan UAS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Penilaian Hasil Belajar</a:t>
            </a: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11808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Dalam proses pembelajaran mata kuliah Pengantar 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id-ID" dirty="0" smtClean="0"/>
              <a:t>Hukum  digunakan pendekatan </a:t>
            </a:r>
            <a:r>
              <a:rPr lang="id-ID" i="1" dirty="0" smtClean="0"/>
              <a:t>Contekstual </a:t>
            </a:r>
            <a:r>
              <a:rPr lang="id-ID" dirty="0" smtClean="0"/>
              <a:t>, hal ini dikarenakan materi perkuliahan bukan hanya bersifat teoritis, tetapi dilengkapi dengan kajian-kajian yang sifatnya kontekstual, karena menyangkut berbagai peristiwa hukum, termasuk perkembangan dan penerapan berbagai atauran hukum dalam kehidupan sehari-hari. </a:t>
            </a:r>
            <a:endParaRPr lang="en-US" dirty="0" smtClean="0"/>
          </a:p>
          <a:p>
            <a:r>
              <a:rPr lang="id-ID" dirty="0" smtClean="0"/>
              <a:t>Konsekwensi logis dari penerapan pendekatan C</a:t>
            </a:r>
            <a:r>
              <a:rPr lang="en-US" dirty="0" err="1" smtClean="0"/>
              <a:t>ontekstual</a:t>
            </a:r>
            <a:r>
              <a:rPr lang="id-ID" dirty="0" smtClean="0"/>
              <a:t>, mahasiswa dibebani tugas lapangan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Pendekatan Pembelajaran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5867400"/>
          </a:xfrm>
        </p:spPr>
        <p:txBody>
          <a:bodyPr>
            <a:normAutofit fontScale="47500" lnSpcReduction="20000"/>
          </a:bodyPr>
          <a:lstStyle/>
          <a:p>
            <a:r>
              <a:rPr lang="id-ID" dirty="0" smtClean="0"/>
              <a:t>Achmad Sanusi ( 1994 ), </a:t>
            </a:r>
            <a:r>
              <a:rPr lang="id-ID" b="1" i="1" dirty="0" smtClean="0"/>
              <a:t>Pengantar Ilmu Hukum dan Pengantar Tata Hukum</a:t>
            </a:r>
            <a:r>
              <a:rPr lang="id-ID" dirty="0" smtClean="0"/>
              <a:t> Indonesia, Bandung, Tarsito.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Astim Riyanto (2000), </a:t>
            </a:r>
            <a:r>
              <a:rPr lang="id-ID" b="1" i="1" dirty="0" smtClean="0"/>
              <a:t>Kapita Selekta Hukum dalam Dinamika</a:t>
            </a:r>
            <a:r>
              <a:rPr lang="id-ID" dirty="0" smtClean="0"/>
              <a:t>, Yapendo, Bandung.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Bachsan Mustafa, (1984), Sistem Hukum Indonesia, Bandung, Remadja Karya CV.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Charles Himawan (2003), Hukum sebagai Panglima, Jakarta, Kompas.</a:t>
            </a:r>
            <a:endParaRPr lang="en-US" dirty="0" smtClean="0"/>
          </a:p>
          <a:p>
            <a:r>
              <a:rPr lang="id-ID" dirty="0" smtClean="0"/>
              <a:t>Dudu Duswara Machmudin. ( 2001 ). </a:t>
            </a:r>
            <a:r>
              <a:rPr lang="id-ID" b="1" i="1" dirty="0" smtClean="0"/>
              <a:t>Pengantar Ilmu Hukum</a:t>
            </a:r>
            <a:r>
              <a:rPr lang="id-ID" dirty="0" smtClean="0"/>
              <a:t>. Bandung : Refika Aditama.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Kansil ( 2001), </a:t>
            </a:r>
            <a:r>
              <a:rPr lang="id-ID" b="1" i="1" dirty="0" smtClean="0"/>
              <a:t>Pengantar Ilmu Hukum dan Tata Hukum Indonesia</a:t>
            </a:r>
            <a:r>
              <a:rPr lang="id-ID" dirty="0" smtClean="0"/>
              <a:t>, Jakarta, PN. Balai Pustaka.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.......    ( 2002), </a:t>
            </a:r>
            <a:r>
              <a:rPr lang="id-ID" b="1" i="1" dirty="0" smtClean="0"/>
              <a:t>Latihan Ujian Pengantar Hukum Indonesia</a:t>
            </a:r>
            <a:r>
              <a:rPr lang="id-ID" dirty="0" smtClean="0"/>
              <a:t>, Jakarta, Sinar Grafika.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Mochtar Kusumaatmadja (1996), </a:t>
            </a:r>
            <a:r>
              <a:rPr lang="id-ID" b="1" i="1" dirty="0" smtClean="0"/>
              <a:t>Hukum, Masyarakat dan Pembinaan Hukum Nasional</a:t>
            </a:r>
            <a:r>
              <a:rPr lang="id-ID" dirty="0" smtClean="0"/>
              <a:t>, Bandung, Bina Cipta.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Satjipto Rahardjo. ( 1991 ). </a:t>
            </a:r>
            <a:r>
              <a:rPr lang="id-ID" b="1" i="1" dirty="0" smtClean="0"/>
              <a:t>Ilmu Hukum</a:t>
            </a:r>
            <a:r>
              <a:rPr lang="id-ID" dirty="0" smtClean="0"/>
              <a:t>. Bandung : PT. Citra Aditya Bakti.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Suroyo Wignyodipuro. ( 1983 ). </a:t>
            </a:r>
            <a:r>
              <a:rPr lang="id-ID" b="1" i="1" dirty="0" smtClean="0"/>
              <a:t>Pengantar Ilmu Hukum</a:t>
            </a:r>
            <a:r>
              <a:rPr lang="id-ID" dirty="0" smtClean="0"/>
              <a:t>.Jakarta : Gunung Agung.</a:t>
            </a:r>
            <a:endParaRPr lang="en-US" dirty="0" smtClean="0"/>
          </a:p>
          <a:p>
            <a:r>
              <a:rPr lang="id-ID" dirty="0" smtClean="0"/>
              <a:t> </a:t>
            </a:r>
            <a:endParaRPr lang="en-US" dirty="0" smtClean="0"/>
          </a:p>
          <a:p>
            <a:r>
              <a:rPr lang="id-ID" dirty="0" smtClean="0"/>
              <a:t>Soedarsono ( 1991), </a:t>
            </a:r>
            <a:r>
              <a:rPr lang="id-ID" b="1" i="1" dirty="0" smtClean="0"/>
              <a:t>Pengantar Tata Hukum Indonesia, Bandung</a:t>
            </a:r>
            <a:r>
              <a:rPr lang="id-ID" dirty="0" smtClean="0"/>
              <a:t>, Rieneka Cipta.</a:t>
            </a:r>
            <a:endParaRPr lang="en-US" dirty="0" smtClean="0"/>
          </a:p>
          <a:p>
            <a:r>
              <a:rPr lang="id-ID" dirty="0" smtClean="0"/>
              <a:t>Soenarjati Hartono (1991), </a:t>
            </a:r>
            <a:r>
              <a:rPr lang="id-ID" b="1" i="1" dirty="0" smtClean="0"/>
              <a:t>Politik Hukum Menuju Satu Sistem Hukum Nasional</a:t>
            </a:r>
            <a:r>
              <a:rPr lang="id-ID" dirty="0" smtClean="0"/>
              <a:t>, Bandung, Alumni.</a:t>
            </a:r>
            <a:endParaRPr lang="en-US" dirty="0" smtClean="0"/>
          </a:p>
          <a:p>
            <a:r>
              <a:rPr lang="id-ID" dirty="0" smtClean="0"/>
              <a:t>Van Apeldorn (1986), </a:t>
            </a:r>
            <a:r>
              <a:rPr lang="id-ID" b="1" i="1" dirty="0" smtClean="0"/>
              <a:t>Pengantar Ilmu Hukum</a:t>
            </a:r>
            <a:r>
              <a:rPr lang="id-ID" dirty="0" smtClean="0"/>
              <a:t>, Jakarta, Prdanya Paramita.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DAFTAR LITERATUR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762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Jurnal 	 : Jurnal Magister Hukum dan Ilmu Hukum</a:t>
            </a:r>
            <a:endParaRPr lang="en-US" dirty="0" smtClean="0"/>
          </a:p>
          <a:p>
            <a:r>
              <a:rPr lang="id-ID" dirty="0" smtClean="0"/>
              <a:t>Internet	: Masalah-masalah yang terkait dengan materi dan pengayaan mata kuliah Pengantar 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id-ID" dirty="0" smtClean="0"/>
              <a:t>Hukum </a:t>
            </a:r>
            <a:endParaRPr lang="en-US" dirty="0" smtClean="0"/>
          </a:p>
          <a:p>
            <a:r>
              <a:rPr lang="id-ID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Sumber dan Dokumen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5" descr="J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180</TotalTime>
  <Words>258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  PENGANTAR ILMU HUKUM </vt:lpstr>
      <vt:lpstr>SILABUS</vt:lpstr>
      <vt:lpstr>Slide 3</vt:lpstr>
      <vt:lpstr>Pengalaman Belajar </vt:lpstr>
      <vt:lpstr>Penilaian Hasil Belajar</vt:lpstr>
      <vt:lpstr>Pendekatan Pembelajaran </vt:lpstr>
      <vt:lpstr>DAFTAR LITERATUR </vt:lpstr>
      <vt:lpstr>Sumber dan Dokumen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ILMU HUKUM</dc:title>
  <dc:creator>Sony</dc:creator>
  <cp:lastModifiedBy>Dadang</cp:lastModifiedBy>
  <cp:revision>9</cp:revision>
  <dcterms:created xsi:type="dcterms:W3CDTF">2008-09-01T09:36:25Z</dcterms:created>
  <dcterms:modified xsi:type="dcterms:W3CDTF">2009-09-03T01:28:04Z</dcterms:modified>
</cp:coreProperties>
</file>