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656" y="-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5F05-CEDA-4C29-97E6-451BD25B7ED9}" type="datetimeFigureOut">
              <a:rPr lang="id-ID" smtClean="0"/>
              <a:pPr/>
              <a:t>28/12/2012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85D8D-BDE5-4AB4-BFAB-F1224DF91EE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881106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5F05-CEDA-4C29-97E6-451BD25B7ED9}" type="datetimeFigureOut">
              <a:rPr lang="id-ID" smtClean="0"/>
              <a:pPr/>
              <a:t>28/12/2012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85D8D-BDE5-4AB4-BFAB-F1224DF91EE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991391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5F05-CEDA-4C29-97E6-451BD25B7ED9}" type="datetimeFigureOut">
              <a:rPr lang="id-ID" smtClean="0"/>
              <a:pPr/>
              <a:t>28/12/2012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85D8D-BDE5-4AB4-BFAB-F1224DF91EE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705826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5F05-CEDA-4C29-97E6-451BD25B7ED9}" type="datetimeFigureOut">
              <a:rPr lang="id-ID" smtClean="0"/>
              <a:pPr/>
              <a:t>28/12/2012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85D8D-BDE5-4AB4-BFAB-F1224DF91EE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160568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5F05-CEDA-4C29-97E6-451BD25B7ED9}" type="datetimeFigureOut">
              <a:rPr lang="id-ID" smtClean="0"/>
              <a:pPr/>
              <a:t>28/12/2012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85D8D-BDE5-4AB4-BFAB-F1224DF91EE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536890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5F05-CEDA-4C29-97E6-451BD25B7ED9}" type="datetimeFigureOut">
              <a:rPr lang="id-ID" smtClean="0"/>
              <a:pPr/>
              <a:t>28/12/2012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85D8D-BDE5-4AB4-BFAB-F1224DF91EE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807589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5F05-CEDA-4C29-97E6-451BD25B7ED9}" type="datetimeFigureOut">
              <a:rPr lang="id-ID" smtClean="0"/>
              <a:pPr/>
              <a:t>28/12/2012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85D8D-BDE5-4AB4-BFAB-F1224DF91EE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696358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5F05-CEDA-4C29-97E6-451BD25B7ED9}" type="datetimeFigureOut">
              <a:rPr lang="id-ID" smtClean="0"/>
              <a:pPr/>
              <a:t>28/12/2012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85D8D-BDE5-4AB4-BFAB-F1224DF91EE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338872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5F05-CEDA-4C29-97E6-451BD25B7ED9}" type="datetimeFigureOut">
              <a:rPr lang="id-ID" smtClean="0"/>
              <a:pPr/>
              <a:t>28/12/2012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85D8D-BDE5-4AB4-BFAB-F1224DF91EE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66115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5F05-CEDA-4C29-97E6-451BD25B7ED9}" type="datetimeFigureOut">
              <a:rPr lang="id-ID" smtClean="0"/>
              <a:pPr/>
              <a:t>28/12/2012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85D8D-BDE5-4AB4-BFAB-F1224DF91EE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622284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5F05-CEDA-4C29-97E6-451BD25B7ED9}" type="datetimeFigureOut">
              <a:rPr lang="id-ID" smtClean="0"/>
              <a:pPr/>
              <a:t>28/12/2012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85D8D-BDE5-4AB4-BFAB-F1224DF91EE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517640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15F05-CEDA-4C29-97E6-451BD25B7ED9}" type="datetimeFigureOut">
              <a:rPr lang="id-ID" smtClean="0"/>
              <a:pPr/>
              <a:t>28/12/2012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85D8D-BDE5-4AB4-BFAB-F1224DF91EE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902197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Simulasi</a:t>
            </a:r>
            <a:r>
              <a:rPr lang="en-US" dirty="0" smtClean="0"/>
              <a:t> Mutual </a:t>
            </a:r>
            <a:r>
              <a:rPr lang="en-US" dirty="0" smtClean="0"/>
              <a:t>Exclusion</a:t>
            </a: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Dosen: Jajang Kusnendar, M.T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 smtClean="0"/>
              <a:t>Variable Lock</a:t>
            </a:r>
            <a:endParaRPr lang="id-ID" i="1" dirty="0"/>
          </a:p>
        </p:txBody>
      </p:sp>
    </p:spTree>
    <p:extLst>
      <p:ext uri="{BB962C8B-B14F-4D97-AF65-F5344CB8AC3E}">
        <p14:creationId xmlns:p14="http://schemas.microsoft.com/office/powerpoint/2010/main" xmlns="" val="136396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6084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id-ID" sz="2400" b="1" dirty="0" smtClean="0">
                <a:effectLst/>
              </a:rPr>
              <a:t>Program</a:t>
            </a:r>
            <a:r>
              <a:rPr lang="id-ID" sz="2400" dirty="0" smtClean="0">
                <a:effectLst/>
              </a:rPr>
              <a:t> Mutex_with_lock;</a:t>
            </a:r>
            <a:endParaRPr lang="en-US" sz="2400" dirty="0" smtClean="0">
              <a:effectLst/>
            </a:endParaRPr>
          </a:p>
          <a:p>
            <a:r>
              <a:rPr lang="id-ID" sz="2400" b="1" dirty="0" smtClean="0">
                <a:effectLst/>
              </a:rPr>
              <a:t>Var</a:t>
            </a:r>
            <a:endParaRPr lang="id-ID" sz="2400" dirty="0" smtClean="0"/>
          </a:p>
          <a:p>
            <a:pPr marL="363538" indent="0">
              <a:buNone/>
            </a:pPr>
            <a:r>
              <a:rPr lang="id-ID" sz="2400" dirty="0" smtClean="0">
                <a:effectLst/>
              </a:rPr>
              <a:t>lock : </a:t>
            </a:r>
            <a:r>
              <a:rPr lang="id-ID" sz="2400" b="1" dirty="0" smtClean="0">
                <a:effectLst/>
              </a:rPr>
              <a:t>Integer</a:t>
            </a:r>
            <a:r>
              <a:rPr lang="id-ID" sz="2400" dirty="0" smtClean="0">
                <a:effectLst/>
              </a:rPr>
              <a:t>;</a:t>
            </a:r>
            <a:endParaRPr lang="id-ID" sz="2400" dirty="0" smtClean="0"/>
          </a:p>
          <a:p>
            <a:r>
              <a:rPr lang="id-ID" sz="2400" b="1" dirty="0" smtClean="0">
                <a:effectLst/>
              </a:rPr>
              <a:t>Procedure</a:t>
            </a:r>
            <a:r>
              <a:rPr lang="id-ID" sz="2400" dirty="0" smtClean="0">
                <a:effectLst/>
              </a:rPr>
              <a:t> enter_critical_section;</a:t>
            </a:r>
            <a:r>
              <a:rPr lang="en-US" sz="2400" dirty="0" smtClean="0">
                <a:effectLst/>
              </a:rPr>
              <a:t> </a:t>
            </a:r>
            <a:r>
              <a:rPr lang="en-US" sz="19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//</a:t>
            </a:r>
            <a:r>
              <a:rPr lang="en-US" sz="1900" dirty="0" err="1" smtClean="0">
                <a:solidFill>
                  <a:schemeClr val="accent3">
                    <a:lumMod val="50000"/>
                  </a:schemeClr>
                </a:solidFill>
                <a:effectLst/>
              </a:rPr>
              <a:t>prosedur</a:t>
            </a:r>
            <a:r>
              <a:rPr lang="en-US" sz="19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 proses </a:t>
            </a:r>
            <a:r>
              <a:rPr lang="en-US" sz="1900" dirty="0" err="1" smtClean="0">
                <a:solidFill>
                  <a:schemeClr val="accent3">
                    <a:lumMod val="50000"/>
                  </a:schemeClr>
                </a:solidFill>
                <a:effectLst/>
              </a:rPr>
              <a:t>dalam</a:t>
            </a:r>
            <a:r>
              <a:rPr lang="en-US" sz="19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 critical section</a:t>
            </a:r>
            <a:endParaRPr lang="id-ID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363538">
              <a:buNone/>
            </a:pPr>
            <a:r>
              <a:rPr lang="id-ID" sz="2400" dirty="0" smtClean="0">
                <a:effectLst/>
              </a:rPr>
              <a:t>{ mengerjakan kode-kode kritis }</a:t>
            </a:r>
            <a:endParaRPr lang="id-ID" sz="2400" dirty="0" smtClean="0"/>
          </a:p>
          <a:p>
            <a:endParaRPr lang="id-ID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Algoritma</a:t>
            </a:r>
            <a:r>
              <a:rPr lang="en-US" dirty="0" smtClean="0"/>
              <a:t> Variable Lock</a:t>
            </a:r>
            <a:endParaRPr lang="id-ID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9600" y="4067878"/>
            <a:ext cx="3818384" cy="226084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 smtClean="0">
                <a:effectLst/>
              </a:rPr>
              <a:t>Procedure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 err="1" smtClean="0">
                <a:effectLst/>
              </a:rPr>
              <a:t>ProsesA</a:t>
            </a:r>
            <a:r>
              <a:rPr lang="en-US" sz="2400" dirty="0" smtClean="0">
                <a:effectLst/>
              </a:rPr>
              <a:t>;</a:t>
            </a:r>
            <a:endParaRPr lang="en-US" sz="2400" dirty="0" smtClean="0"/>
          </a:p>
          <a:p>
            <a:r>
              <a:rPr lang="en-US" sz="2400" b="1" dirty="0" smtClean="0">
                <a:effectLst/>
              </a:rPr>
              <a:t>Begin</a:t>
            </a:r>
            <a:endParaRPr lang="en-US" sz="2400" dirty="0" smtClean="0"/>
          </a:p>
          <a:p>
            <a:r>
              <a:rPr lang="en-US" sz="2400" b="1" dirty="0" smtClean="0">
                <a:effectLst/>
              </a:rPr>
              <a:t>While</a:t>
            </a:r>
            <a:r>
              <a:rPr lang="en-US" sz="2400" dirty="0" smtClean="0">
                <a:effectLst/>
              </a:rPr>
              <a:t> lock &lt;&gt; 0 </a:t>
            </a:r>
            <a:r>
              <a:rPr lang="en-US" sz="2400" b="1" dirty="0" smtClean="0">
                <a:effectLst/>
              </a:rPr>
              <a:t>Do Begin End</a:t>
            </a:r>
            <a:r>
              <a:rPr lang="en-US" sz="2400" dirty="0" smtClean="0">
                <a:effectLst/>
              </a:rPr>
              <a:t>;</a:t>
            </a:r>
            <a:endParaRPr lang="en-US" sz="2400" dirty="0" smtClean="0"/>
          </a:p>
          <a:p>
            <a:r>
              <a:rPr lang="en-US" sz="2400" dirty="0" smtClean="0">
                <a:effectLst/>
              </a:rPr>
              <a:t>lock := 1;</a:t>
            </a:r>
            <a:endParaRPr lang="en-US" sz="2400" dirty="0" smtClean="0"/>
          </a:p>
          <a:p>
            <a:r>
              <a:rPr lang="en-US" sz="2400" dirty="0" err="1" smtClean="0">
                <a:effectLst/>
              </a:rPr>
              <a:t>enter_critical_section</a:t>
            </a:r>
            <a:r>
              <a:rPr lang="en-US" sz="2400" dirty="0" smtClean="0">
                <a:effectLst/>
              </a:rPr>
              <a:t>;</a:t>
            </a:r>
            <a:endParaRPr lang="en-US" sz="2400" dirty="0" smtClean="0"/>
          </a:p>
          <a:p>
            <a:r>
              <a:rPr lang="en-US" sz="2400" dirty="0" smtClean="0">
                <a:effectLst/>
              </a:rPr>
              <a:t>lock :=0;</a:t>
            </a:r>
            <a:endParaRPr lang="en-US" sz="2400" dirty="0" smtClean="0"/>
          </a:p>
          <a:p>
            <a:r>
              <a:rPr lang="en-US" sz="2400" b="1" dirty="0" smtClean="0">
                <a:effectLst/>
              </a:rPr>
              <a:t>End</a:t>
            </a:r>
            <a:r>
              <a:rPr lang="en-US" sz="2400" dirty="0" smtClean="0">
                <a:effectLst/>
              </a:rPr>
              <a:t>;</a:t>
            </a:r>
            <a:endParaRPr lang="en-US" sz="2400" dirty="0" smtClean="0"/>
          </a:p>
          <a:p>
            <a:endParaRPr lang="id-ID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860032" y="4202384"/>
            <a:ext cx="3756609" cy="226084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 smtClean="0">
                <a:effectLst/>
              </a:rPr>
              <a:t>Procedure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 err="1" smtClean="0">
                <a:effectLst/>
              </a:rPr>
              <a:t>ProsesB</a:t>
            </a:r>
            <a:r>
              <a:rPr lang="en-US" sz="2400" dirty="0" smtClean="0">
                <a:effectLst/>
              </a:rPr>
              <a:t>;</a:t>
            </a:r>
            <a:endParaRPr lang="en-US" sz="2400" dirty="0" smtClean="0"/>
          </a:p>
          <a:p>
            <a:r>
              <a:rPr lang="en-US" sz="2400" b="1" dirty="0" smtClean="0">
                <a:effectLst/>
              </a:rPr>
              <a:t>Begin</a:t>
            </a:r>
            <a:endParaRPr lang="en-US" sz="2400" dirty="0" smtClean="0"/>
          </a:p>
          <a:p>
            <a:r>
              <a:rPr lang="en-US" sz="2400" b="1" dirty="0" smtClean="0">
                <a:effectLst/>
              </a:rPr>
              <a:t>While</a:t>
            </a:r>
            <a:r>
              <a:rPr lang="en-US" sz="2400" dirty="0" smtClean="0">
                <a:effectLst/>
              </a:rPr>
              <a:t> lock &lt;&gt; 0 </a:t>
            </a:r>
            <a:r>
              <a:rPr lang="en-US" sz="2400" b="1" dirty="0" smtClean="0">
                <a:effectLst/>
              </a:rPr>
              <a:t>Do Begin End</a:t>
            </a:r>
            <a:r>
              <a:rPr lang="en-US" sz="2400" dirty="0" smtClean="0">
                <a:effectLst/>
              </a:rPr>
              <a:t>;</a:t>
            </a:r>
            <a:endParaRPr lang="en-US" sz="2400" dirty="0" smtClean="0"/>
          </a:p>
          <a:p>
            <a:r>
              <a:rPr lang="en-US" sz="2400" dirty="0" smtClean="0">
                <a:effectLst/>
              </a:rPr>
              <a:t>lock := 1;</a:t>
            </a:r>
            <a:endParaRPr lang="en-US" sz="2400" dirty="0" smtClean="0"/>
          </a:p>
          <a:p>
            <a:r>
              <a:rPr lang="en-US" sz="2400" dirty="0" err="1" smtClean="0">
                <a:effectLst/>
              </a:rPr>
              <a:t>enter_critical_section</a:t>
            </a:r>
            <a:r>
              <a:rPr lang="en-US" sz="2400" dirty="0" smtClean="0">
                <a:effectLst/>
              </a:rPr>
              <a:t>;</a:t>
            </a:r>
            <a:endParaRPr lang="en-US" sz="2400" dirty="0" smtClean="0"/>
          </a:p>
          <a:p>
            <a:r>
              <a:rPr lang="en-US" sz="2400" dirty="0" smtClean="0">
                <a:effectLst/>
              </a:rPr>
              <a:t>lock :=0;</a:t>
            </a:r>
            <a:endParaRPr lang="en-US" sz="2400" dirty="0" smtClean="0"/>
          </a:p>
          <a:p>
            <a:r>
              <a:rPr lang="en-US" sz="2400" b="1" dirty="0" smtClean="0">
                <a:effectLst/>
              </a:rPr>
              <a:t>End</a:t>
            </a:r>
            <a:r>
              <a:rPr lang="en-US" sz="2400" dirty="0" smtClean="0">
                <a:effectLst/>
              </a:rPr>
              <a:t>;</a:t>
            </a:r>
            <a:endParaRPr lang="en-US" sz="2400" dirty="0" smtClean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49004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Penjelasan</a:t>
            </a:r>
            <a:r>
              <a:rPr lang="en-US" dirty="0" smtClean="0"/>
              <a:t> </a:t>
            </a:r>
            <a:r>
              <a:rPr lang="en-US" dirty="0" err="1" smtClean="0"/>
              <a:t>Prosedur</a:t>
            </a:r>
            <a:r>
              <a:rPr lang="en-US" dirty="0" smtClean="0"/>
              <a:t> Proses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 smtClean="0">
                <a:effectLst/>
              </a:rPr>
              <a:t>Procedure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ProsesA</a:t>
            </a:r>
            <a:r>
              <a:rPr lang="en-US" dirty="0" smtClean="0">
                <a:effectLst/>
              </a:rPr>
              <a:t>;</a:t>
            </a:r>
            <a:endParaRPr lang="en-US" dirty="0" smtClean="0"/>
          </a:p>
          <a:p>
            <a:r>
              <a:rPr lang="en-US" b="1" dirty="0" smtClean="0">
                <a:effectLst/>
              </a:rPr>
              <a:t>Begin  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//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  <a:effectLst/>
              </a:rPr>
              <a:t>memulai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 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  <a:effectLst/>
              </a:rPr>
              <a:t>prosedur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 proses</a:t>
            </a:r>
            <a:endParaRPr lang="en-US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b="1" dirty="0" smtClean="0">
                <a:effectLst/>
              </a:rPr>
              <a:t>While</a:t>
            </a:r>
            <a:r>
              <a:rPr lang="en-US" dirty="0" smtClean="0">
                <a:effectLst/>
              </a:rPr>
              <a:t> lock &lt;&gt; 0 </a:t>
            </a:r>
            <a:r>
              <a:rPr lang="en-US" b="1" dirty="0" smtClean="0">
                <a:effectLst/>
              </a:rPr>
              <a:t>Do Begin End</a:t>
            </a:r>
            <a:r>
              <a:rPr lang="en-US" dirty="0" smtClean="0">
                <a:effectLst/>
              </a:rPr>
              <a:t>; </a:t>
            </a:r>
          </a:p>
          <a:p>
            <a:pPr marL="363538" indent="0">
              <a:buNone/>
            </a:pP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//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  <a:effectLst/>
              </a:rPr>
              <a:t>melakukan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 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  <a:effectLst/>
              </a:rPr>
              <a:t>pengecekan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 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  <a:effectLst/>
              </a:rPr>
              <a:t>apakah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 variable “lock” = 0 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  <a:effectLst/>
              </a:rPr>
              <a:t>atau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 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  <a:effectLst/>
              </a:rPr>
              <a:t>tidak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</a:rPr>
              <a:t>selama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 “lock” = 0 proses 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</a:rPr>
              <a:t>terus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</a:rPr>
              <a:t>berulang</a:t>
            </a:r>
            <a:endParaRPr lang="en-US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dirty="0" smtClean="0">
                <a:effectLst/>
              </a:rPr>
              <a:t>lock := 1; 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//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  <a:effectLst/>
              </a:rPr>
              <a:t>mengubah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 “lock” 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  <a:effectLst/>
              </a:rPr>
              <a:t>menjadi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 = 1(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  <a:effectLst/>
              </a:rPr>
              <a:t>ada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 proses)</a:t>
            </a:r>
            <a:endParaRPr lang="en-US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dirty="0" err="1" smtClean="0">
                <a:effectLst/>
              </a:rPr>
              <a:t>enter_critical_section</a:t>
            </a:r>
            <a:r>
              <a:rPr lang="en-US" dirty="0" smtClean="0">
                <a:effectLst/>
              </a:rPr>
              <a:t>; </a:t>
            </a:r>
          </a:p>
          <a:p>
            <a:pPr marL="0" indent="363538">
              <a:buNone/>
            </a:pP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//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  <a:effectLst/>
              </a:rPr>
              <a:t>memanggil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 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  <a:effectLst/>
              </a:rPr>
              <a:t>prosedur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 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  <a:effectLst/>
              </a:rPr>
              <a:t>enter_critical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</a:rPr>
              <a:t>_section</a:t>
            </a:r>
            <a:endParaRPr lang="en-US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dirty="0" smtClean="0">
                <a:effectLst/>
              </a:rPr>
              <a:t>lock :=0; </a:t>
            </a:r>
          </a:p>
          <a:p>
            <a:pPr marL="363538" indent="0">
              <a:buNone/>
            </a:pP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//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  <a:effectLst/>
              </a:rPr>
              <a:t>setelah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 proses 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  <a:effectLst/>
              </a:rPr>
              <a:t>selesai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 “lock” di 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  <a:effectLst/>
              </a:rPr>
              <a:t>ubah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 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  <a:effectLst/>
              </a:rPr>
              <a:t>menjadi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 = 0 (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  <a:effectLst/>
              </a:rPr>
              <a:t>tidak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 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  <a:effectLst/>
              </a:rPr>
              <a:t>ada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 proses 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  <a:effectLst/>
              </a:rPr>
              <a:t>dalam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 critical section)</a:t>
            </a:r>
            <a:endParaRPr lang="en-US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b="1" dirty="0" smtClean="0">
                <a:effectLst/>
              </a:rPr>
              <a:t>End</a:t>
            </a:r>
            <a:r>
              <a:rPr lang="en-US" dirty="0" smtClean="0">
                <a:effectLst/>
              </a:rPr>
              <a:t>; 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//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  <a:effectLst/>
              </a:rPr>
              <a:t>mengakhiri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 proses</a:t>
            </a:r>
            <a:endParaRPr lang="en-US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358329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4466925" y="2370246"/>
            <a:ext cx="1440160" cy="1397430"/>
            <a:chOff x="3491880" y="1959562"/>
            <a:chExt cx="1440160" cy="139743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3491880" y="1959563"/>
              <a:ext cx="0" cy="53333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3491880" y="2780928"/>
              <a:ext cx="0" cy="57606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3491880" y="1959563"/>
              <a:ext cx="1440160" cy="0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3491880" y="3356992"/>
              <a:ext cx="144016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931600" y="1959562"/>
              <a:ext cx="0" cy="53333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4931600" y="2780927"/>
              <a:ext cx="0" cy="57606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itle 1"/>
          <p:cNvSpPr txBox="1">
            <a:spLocks/>
          </p:cNvSpPr>
          <p:nvPr/>
        </p:nvSpPr>
        <p:spPr>
          <a:xfrm>
            <a:off x="4067944" y="2857703"/>
            <a:ext cx="2239635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Critical Section</a:t>
            </a:r>
            <a:endParaRPr lang="id-ID" dirty="0"/>
          </a:p>
        </p:txBody>
      </p:sp>
      <p:sp>
        <p:nvSpPr>
          <p:cNvPr id="20" name="Right Arrow 19"/>
          <p:cNvSpPr/>
          <p:nvPr/>
        </p:nvSpPr>
        <p:spPr>
          <a:xfrm>
            <a:off x="227861" y="1413900"/>
            <a:ext cx="1152128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/>
              <a:t>Penjadwal</a:t>
            </a:r>
            <a:endParaRPr lang="id-ID" sz="1400" dirty="0"/>
          </a:p>
        </p:txBody>
      </p:sp>
      <p:grpSp>
        <p:nvGrpSpPr>
          <p:cNvPr id="31" name="Group 30"/>
          <p:cNvGrpSpPr/>
          <p:nvPr/>
        </p:nvGrpSpPr>
        <p:grpSpPr>
          <a:xfrm>
            <a:off x="1547664" y="1485908"/>
            <a:ext cx="1080120" cy="720080"/>
            <a:chOff x="1547664" y="1485908"/>
            <a:chExt cx="1080120" cy="720080"/>
          </a:xfrm>
        </p:grpSpPr>
        <p:sp>
          <p:nvSpPr>
            <p:cNvPr id="19" name="Oval 18"/>
            <p:cNvSpPr/>
            <p:nvPr/>
          </p:nvSpPr>
          <p:spPr>
            <a:xfrm>
              <a:off x="1547664" y="1485908"/>
              <a:ext cx="720080" cy="72008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A</a:t>
              </a:r>
              <a:endParaRPr lang="id-ID" sz="2800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2267744" y="1684966"/>
              <a:ext cx="360040" cy="3600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800" dirty="0"/>
            </a:p>
          </p:txBody>
        </p:sp>
      </p:grpSp>
      <p:sp>
        <p:nvSpPr>
          <p:cNvPr id="22" name="Oval 21"/>
          <p:cNvSpPr/>
          <p:nvPr/>
        </p:nvSpPr>
        <p:spPr>
          <a:xfrm>
            <a:off x="4106885" y="2387017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800" dirty="0"/>
          </a:p>
        </p:txBody>
      </p:sp>
      <p:grpSp>
        <p:nvGrpSpPr>
          <p:cNvPr id="32" name="Group 31"/>
          <p:cNvGrpSpPr/>
          <p:nvPr/>
        </p:nvGrpSpPr>
        <p:grpSpPr>
          <a:xfrm>
            <a:off x="1570972" y="2747057"/>
            <a:ext cx="1080120" cy="720080"/>
            <a:chOff x="1570972" y="2747057"/>
            <a:chExt cx="1080120" cy="720080"/>
          </a:xfrm>
        </p:grpSpPr>
        <p:sp>
          <p:nvSpPr>
            <p:cNvPr id="23" name="Oval 22"/>
            <p:cNvSpPr/>
            <p:nvPr/>
          </p:nvSpPr>
          <p:spPr>
            <a:xfrm>
              <a:off x="1570972" y="2747057"/>
              <a:ext cx="720080" cy="72008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B</a:t>
              </a:r>
              <a:endParaRPr lang="id-ID" sz="2800" dirty="0"/>
            </a:p>
          </p:txBody>
        </p:sp>
        <p:sp>
          <p:nvSpPr>
            <p:cNvPr id="24" name="Oval 23"/>
            <p:cNvSpPr/>
            <p:nvPr/>
          </p:nvSpPr>
          <p:spPr>
            <a:xfrm>
              <a:off x="2291052" y="2946115"/>
              <a:ext cx="360040" cy="3600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800" dirty="0"/>
            </a:p>
          </p:txBody>
        </p:sp>
      </p:grpSp>
      <p:sp>
        <p:nvSpPr>
          <p:cNvPr id="27" name="Rounded Rectangular Callout 26"/>
          <p:cNvSpPr/>
          <p:nvPr/>
        </p:nvSpPr>
        <p:spPr>
          <a:xfrm>
            <a:off x="4286905" y="1684966"/>
            <a:ext cx="1077183" cy="521022"/>
          </a:xfrm>
          <a:prstGeom prst="wedgeRoundRectCallout">
            <a:avLst>
              <a:gd name="adj1" fmla="val -40677"/>
              <a:gd name="adj2" fmla="val 7845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Variable Lock</a:t>
            </a:r>
            <a:endParaRPr lang="id-ID" dirty="0"/>
          </a:p>
        </p:txBody>
      </p:sp>
      <p:sp>
        <p:nvSpPr>
          <p:cNvPr id="29" name="Rounded Rectangle 28"/>
          <p:cNvSpPr/>
          <p:nvPr/>
        </p:nvSpPr>
        <p:spPr>
          <a:xfrm>
            <a:off x="1283806" y="332656"/>
            <a:ext cx="1247795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Proses</a:t>
            </a:r>
            <a:endParaRPr lang="id-ID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1308332" y="332656"/>
            <a:ext cx="6896136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Simulasi</a:t>
            </a:r>
            <a:r>
              <a:rPr lang="en-US" dirty="0" smtClean="0"/>
              <a:t> Variable Lock</a:t>
            </a:r>
            <a:endParaRPr lang="id-ID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151205" y="2394973"/>
            <a:ext cx="271400" cy="3889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F60000"/>
                </a:solidFill>
              </a:rPr>
              <a:t>0</a:t>
            </a:r>
            <a:endParaRPr lang="id-ID" dirty="0">
              <a:solidFill>
                <a:srgbClr val="F60000"/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2686718" y="1945477"/>
            <a:ext cx="1309218" cy="547419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1"/>
          <p:cNvSpPr txBox="1">
            <a:spLocks/>
          </p:cNvSpPr>
          <p:nvPr/>
        </p:nvSpPr>
        <p:spPr>
          <a:xfrm>
            <a:off x="4156584" y="2392025"/>
            <a:ext cx="271400" cy="3889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F60000"/>
                </a:solidFill>
              </a:rPr>
              <a:t>0</a:t>
            </a:r>
            <a:endParaRPr lang="id-ID" dirty="0">
              <a:solidFill>
                <a:srgbClr val="F60000"/>
              </a:solidFill>
            </a:endParaRPr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149510" y="2369330"/>
            <a:ext cx="271400" cy="3889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F60000"/>
                </a:solidFill>
              </a:rPr>
              <a:t>1</a:t>
            </a:r>
            <a:endParaRPr lang="id-ID" dirty="0">
              <a:solidFill>
                <a:srgbClr val="F6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740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16" presetClass="exit" presetSubtype="21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6" presetClass="exit" presetSubtype="21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1000"/>
                            </p:stCondLst>
                            <p:childTnLst>
                              <p:par>
                                <p:cTn id="4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4000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7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9000"/>
                            </p:stCondLst>
                            <p:childTnLst>
                              <p:par>
                                <p:cTn id="72" presetID="49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-0.19705 -0.10741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61" y="-5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1000"/>
                            </p:stCondLst>
                            <p:childTnLst>
                              <p:par>
                                <p:cTn id="75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96296E-6 L 0.35052 0.17824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17" y="8912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3000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3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11111E-6 L 2.77778E-6 0.19421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20" grpId="0" animBg="1"/>
      <p:bldP spid="20" grpId="1" animBg="1"/>
      <p:bldP spid="22" grpId="0" animBg="1"/>
      <p:bldP spid="27" grpId="0" animBg="1"/>
      <p:bldP spid="27" grpId="1" animBg="1"/>
      <p:bldP spid="29" grpId="0" animBg="1"/>
      <p:bldP spid="30" grpId="0"/>
      <p:bldP spid="30" grpId="1"/>
      <p:bldP spid="34" grpId="0"/>
      <p:bldP spid="34" grpId="1"/>
      <p:bldP spid="37" grpId="0"/>
      <p:bldP spid="37" grpId="1"/>
      <p:bldP spid="37" grpId="2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4466925" y="2370246"/>
            <a:ext cx="1440160" cy="1397430"/>
            <a:chOff x="3491880" y="1959562"/>
            <a:chExt cx="1440160" cy="139743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3491880" y="1959563"/>
              <a:ext cx="0" cy="53333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3491880" y="2780928"/>
              <a:ext cx="0" cy="57606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3491880" y="1959563"/>
              <a:ext cx="1440160" cy="0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3491880" y="3356992"/>
              <a:ext cx="144016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931600" y="1959562"/>
              <a:ext cx="0" cy="53333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4931600" y="2780927"/>
              <a:ext cx="0" cy="57606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ight Arrow 19"/>
          <p:cNvSpPr/>
          <p:nvPr/>
        </p:nvSpPr>
        <p:spPr>
          <a:xfrm>
            <a:off x="251520" y="2671862"/>
            <a:ext cx="1152128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/>
              <a:t>Penjadwal</a:t>
            </a:r>
            <a:endParaRPr lang="id-ID" sz="1400" dirty="0"/>
          </a:p>
        </p:txBody>
      </p:sp>
      <p:grpSp>
        <p:nvGrpSpPr>
          <p:cNvPr id="31" name="Group 30"/>
          <p:cNvGrpSpPr/>
          <p:nvPr/>
        </p:nvGrpSpPr>
        <p:grpSpPr>
          <a:xfrm>
            <a:off x="4716016" y="2747057"/>
            <a:ext cx="1080120" cy="720080"/>
            <a:chOff x="1547664" y="1485908"/>
            <a:chExt cx="1080120" cy="720080"/>
          </a:xfrm>
        </p:grpSpPr>
        <p:sp>
          <p:nvSpPr>
            <p:cNvPr id="19" name="Oval 18"/>
            <p:cNvSpPr/>
            <p:nvPr/>
          </p:nvSpPr>
          <p:spPr>
            <a:xfrm>
              <a:off x="1547664" y="1485908"/>
              <a:ext cx="720080" cy="72008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A</a:t>
              </a:r>
              <a:endParaRPr lang="id-ID" sz="2800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2267744" y="1684966"/>
              <a:ext cx="360040" cy="3600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800" dirty="0"/>
            </a:p>
          </p:txBody>
        </p:sp>
      </p:grpSp>
      <p:sp>
        <p:nvSpPr>
          <p:cNvPr id="22" name="Oval 21"/>
          <p:cNvSpPr/>
          <p:nvPr/>
        </p:nvSpPr>
        <p:spPr>
          <a:xfrm>
            <a:off x="4106885" y="2387017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800" dirty="0"/>
          </a:p>
        </p:txBody>
      </p:sp>
      <p:grpSp>
        <p:nvGrpSpPr>
          <p:cNvPr id="32" name="Group 31"/>
          <p:cNvGrpSpPr/>
          <p:nvPr/>
        </p:nvGrpSpPr>
        <p:grpSpPr>
          <a:xfrm>
            <a:off x="1570972" y="2747057"/>
            <a:ext cx="1080120" cy="720080"/>
            <a:chOff x="1570972" y="2747057"/>
            <a:chExt cx="1080120" cy="720080"/>
          </a:xfrm>
        </p:grpSpPr>
        <p:sp>
          <p:nvSpPr>
            <p:cNvPr id="23" name="Oval 22"/>
            <p:cNvSpPr/>
            <p:nvPr/>
          </p:nvSpPr>
          <p:spPr>
            <a:xfrm>
              <a:off x="1570972" y="2747057"/>
              <a:ext cx="720080" cy="72008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B</a:t>
              </a:r>
              <a:endParaRPr lang="id-ID" sz="2800" dirty="0"/>
            </a:p>
          </p:txBody>
        </p:sp>
        <p:sp>
          <p:nvSpPr>
            <p:cNvPr id="24" name="Oval 23"/>
            <p:cNvSpPr/>
            <p:nvPr/>
          </p:nvSpPr>
          <p:spPr>
            <a:xfrm>
              <a:off x="2291052" y="2946115"/>
              <a:ext cx="360040" cy="3600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800" dirty="0"/>
            </a:p>
          </p:txBody>
        </p:sp>
      </p:grpSp>
      <p:sp>
        <p:nvSpPr>
          <p:cNvPr id="29" name="Rounded Rectangle 28"/>
          <p:cNvSpPr/>
          <p:nvPr/>
        </p:nvSpPr>
        <p:spPr>
          <a:xfrm>
            <a:off x="1283806" y="332656"/>
            <a:ext cx="1247795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Proses</a:t>
            </a:r>
            <a:endParaRPr lang="id-ID" dirty="0"/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2771800" y="2636912"/>
            <a:ext cx="1224136" cy="430994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1"/>
          <p:cNvSpPr txBox="1">
            <a:spLocks/>
          </p:cNvSpPr>
          <p:nvPr/>
        </p:nvSpPr>
        <p:spPr>
          <a:xfrm>
            <a:off x="4139952" y="2392025"/>
            <a:ext cx="271400" cy="3889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F60000"/>
                </a:solidFill>
              </a:rPr>
              <a:t>1</a:t>
            </a:r>
            <a:endParaRPr lang="id-ID" dirty="0">
              <a:solidFill>
                <a:srgbClr val="F60000"/>
              </a:solidFill>
            </a:endParaRP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4137534" y="2391685"/>
            <a:ext cx="271400" cy="3889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F60000"/>
                </a:solidFill>
              </a:rPr>
              <a:t>1</a:t>
            </a:r>
            <a:endParaRPr lang="id-ID" dirty="0">
              <a:solidFill>
                <a:srgbClr val="F60000"/>
              </a:solidFill>
            </a:endParaRPr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4151205" y="2372585"/>
            <a:ext cx="271400" cy="3889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F60000"/>
                </a:solidFill>
              </a:rPr>
              <a:t>0</a:t>
            </a:r>
            <a:endParaRPr lang="id-ID" dirty="0">
              <a:solidFill>
                <a:srgbClr val="F60000"/>
              </a:solidFill>
            </a:endParaRPr>
          </a:p>
        </p:txBody>
      </p:sp>
      <p:sp>
        <p:nvSpPr>
          <p:cNvPr id="40" name="Title 1"/>
          <p:cNvSpPr txBox="1">
            <a:spLocks/>
          </p:cNvSpPr>
          <p:nvPr/>
        </p:nvSpPr>
        <p:spPr>
          <a:xfrm>
            <a:off x="4150234" y="2379325"/>
            <a:ext cx="271400" cy="3889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F60000"/>
                </a:solidFill>
              </a:rPr>
              <a:t>0</a:t>
            </a:r>
            <a:endParaRPr lang="id-ID" dirty="0">
              <a:solidFill>
                <a:srgbClr val="F6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1138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6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11111E-6 L -0.19549 0.0817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4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7.40741E-7 L 0.23229 7.40741E-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1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50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11111E-6 L -0.19549 0.08449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4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0"/>
                            </p:stCondLst>
                            <p:childTnLst>
                              <p:par>
                                <p:cTn id="4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5" grpId="0"/>
      <p:bldP spid="35" grpId="1"/>
      <p:bldP spid="35" grpId="2"/>
      <p:bldP spid="39" grpId="0"/>
      <p:bldP spid="40" grpId="0"/>
      <p:bldP spid="40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4466925" y="2370246"/>
            <a:ext cx="1440160" cy="1397430"/>
            <a:chOff x="3491880" y="1959562"/>
            <a:chExt cx="1440160" cy="139743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3491880" y="1959563"/>
              <a:ext cx="0" cy="53333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3491880" y="2780928"/>
              <a:ext cx="0" cy="57606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3491880" y="1959563"/>
              <a:ext cx="1440160" cy="0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3491880" y="3356992"/>
              <a:ext cx="144016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931600" y="1959562"/>
              <a:ext cx="0" cy="53333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4931600" y="2780927"/>
              <a:ext cx="0" cy="57606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ight Arrow 19"/>
          <p:cNvSpPr/>
          <p:nvPr/>
        </p:nvSpPr>
        <p:spPr>
          <a:xfrm>
            <a:off x="251520" y="2671862"/>
            <a:ext cx="1152128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/>
              <a:t>Penjadwal</a:t>
            </a:r>
            <a:endParaRPr lang="id-ID" sz="1400" dirty="0"/>
          </a:p>
        </p:txBody>
      </p:sp>
      <p:sp>
        <p:nvSpPr>
          <p:cNvPr id="22" name="Oval 21"/>
          <p:cNvSpPr/>
          <p:nvPr/>
        </p:nvSpPr>
        <p:spPr>
          <a:xfrm>
            <a:off x="4106885" y="2387017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800" dirty="0"/>
          </a:p>
        </p:txBody>
      </p:sp>
      <p:grpSp>
        <p:nvGrpSpPr>
          <p:cNvPr id="32" name="Group 31"/>
          <p:cNvGrpSpPr/>
          <p:nvPr/>
        </p:nvGrpSpPr>
        <p:grpSpPr>
          <a:xfrm>
            <a:off x="1570972" y="2747057"/>
            <a:ext cx="1080120" cy="720080"/>
            <a:chOff x="1570972" y="2747057"/>
            <a:chExt cx="1080120" cy="720080"/>
          </a:xfrm>
        </p:grpSpPr>
        <p:sp>
          <p:nvSpPr>
            <p:cNvPr id="23" name="Oval 22"/>
            <p:cNvSpPr/>
            <p:nvPr/>
          </p:nvSpPr>
          <p:spPr>
            <a:xfrm>
              <a:off x="1570972" y="2747057"/>
              <a:ext cx="720080" cy="72008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B</a:t>
              </a:r>
              <a:endParaRPr lang="id-ID" sz="2800" dirty="0"/>
            </a:p>
          </p:txBody>
        </p:sp>
        <p:sp>
          <p:nvSpPr>
            <p:cNvPr id="24" name="Oval 23"/>
            <p:cNvSpPr/>
            <p:nvPr/>
          </p:nvSpPr>
          <p:spPr>
            <a:xfrm>
              <a:off x="2291052" y="2946115"/>
              <a:ext cx="360040" cy="3600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800" dirty="0"/>
            </a:p>
          </p:txBody>
        </p:sp>
      </p:grpSp>
      <p:sp>
        <p:nvSpPr>
          <p:cNvPr id="29" name="Rounded Rectangle 28"/>
          <p:cNvSpPr/>
          <p:nvPr/>
        </p:nvSpPr>
        <p:spPr>
          <a:xfrm>
            <a:off x="1283806" y="332656"/>
            <a:ext cx="1247795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Proses</a:t>
            </a:r>
            <a:endParaRPr lang="id-ID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4150260" y="2372988"/>
            <a:ext cx="271400" cy="3889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F60000"/>
                </a:solidFill>
              </a:rPr>
              <a:t>1</a:t>
            </a:r>
            <a:endParaRPr lang="id-ID" dirty="0">
              <a:solidFill>
                <a:srgbClr val="F60000"/>
              </a:solidFill>
            </a:endParaRPr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4151205" y="2376712"/>
            <a:ext cx="271400" cy="3889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F60000"/>
                </a:solidFill>
              </a:rPr>
              <a:t>0</a:t>
            </a:r>
            <a:endParaRPr lang="id-ID" dirty="0">
              <a:solidFill>
                <a:srgbClr val="F6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7474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7.40741E-7 L 0.33212 7.40741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63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33212 2.22017E-7 L 0.58212 2.22017E-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1"/>
      <p:bldP spid="37" grpId="2"/>
      <p:bldP spid="39" grpId="0"/>
      <p:bldP spid="39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4466925" y="2370246"/>
            <a:ext cx="1440160" cy="1397430"/>
            <a:chOff x="3491880" y="1959562"/>
            <a:chExt cx="1440160" cy="139743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3491880" y="1959563"/>
              <a:ext cx="0" cy="53333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3491880" y="2780928"/>
              <a:ext cx="0" cy="57606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3491880" y="1959563"/>
              <a:ext cx="1440160" cy="0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3491880" y="3356992"/>
              <a:ext cx="144016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931600" y="1959562"/>
              <a:ext cx="0" cy="53333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4931600" y="2780927"/>
              <a:ext cx="0" cy="57606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itle 1"/>
          <p:cNvSpPr txBox="1">
            <a:spLocks/>
          </p:cNvSpPr>
          <p:nvPr/>
        </p:nvSpPr>
        <p:spPr>
          <a:xfrm>
            <a:off x="4067944" y="2857703"/>
            <a:ext cx="2239635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Critical Section</a:t>
            </a:r>
            <a:endParaRPr lang="id-ID" dirty="0"/>
          </a:p>
        </p:txBody>
      </p:sp>
      <p:sp>
        <p:nvSpPr>
          <p:cNvPr id="20" name="Right Arrow 19"/>
          <p:cNvSpPr/>
          <p:nvPr/>
        </p:nvSpPr>
        <p:spPr>
          <a:xfrm>
            <a:off x="163003" y="2111492"/>
            <a:ext cx="1152128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/>
              <a:t>Penjadwal</a:t>
            </a:r>
            <a:endParaRPr lang="id-ID" sz="1400" dirty="0"/>
          </a:p>
        </p:txBody>
      </p:sp>
      <p:grpSp>
        <p:nvGrpSpPr>
          <p:cNvPr id="31" name="Group 30"/>
          <p:cNvGrpSpPr/>
          <p:nvPr/>
        </p:nvGrpSpPr>
        <p:grpSpPr>
          <a:xfrm>
            <a:off x="4647701" y="2636913"/>
            <a:ext cx="1080120" cy="720080"/>
            <a:chOff x="1547664" y="1485908"/>
            <a:chExt cx="1080120" cy="720080"/>
          </a:xfrm>
        </p:grpSpPr>
        <p:sp>
          <p:nvSpPr>
            <p:cNvPr id="19" name="Oval 18"/>
            <p:cNvSpPr/>
            <p:nvPr/>
          </p:nvSpPr>
          <p:spPr>
            <a:xfrm>
              <a:off x="1547664" y="1485908"/>
              <a:ext cx="720080" cy="72008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A</a:t>
              </a:r>
              <a:endParaRPr lang="id-ID" sz="2800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2267744" y="1684966"/>
              <a:ext cx="360040" cy="3600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800" dirty="0"/>
            </a:p>
          </p:txBody>
        </p:sp>
      </p:grpSp>
      <p:sp>
        <p:nvSpPr>
          <p:cNvPr id="22" name="Oval 21"/>
          <p:cNvSpPr/>
          <p:nvPr/>
        </p:nvSpPr>
        <p:spPr>
          <a:xfrm>
            <a:off x="4106885" y="2387017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800" dirty="0"/>
          </a:p>
        </p:txBody>
      </p:sp>
      <p:grpSp>
        <p:nvGrpSpPr>
          <p:cNvPr id="32" name="Group 31"/>
          <p:cNvGrpSpPr/>
          <p:nvPr/>
        </p:nvGrpSpPr>
        <p:grpSpPr>
          <a:xfrm>
            <a:off x="1559349" y="2204941"/>
            <a:ext cx="1080120" cy="720080"/>
            <a:chOff x="1570972" y="2747057"/>
            <a:chExt cx="1080120" cy="720080"/>
          </a:xfrm>
        </p:grpSpPr>
        <p:sp>
          <p:nvSpPr>
            <p:cNvPr id="23" name="Oval 22"/>
            <p:cNvSpPr/>
            <p:nvPr/>
          </p:nvSpPr>
          <p:spPr>
            <a:xfrm>
              <a:off x="1570972" y="2747057"/>
              <a:ext cx="720080" cy="72008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B</a:t>
              </a:r>
              <a:endParaRPr lang="id-ID" sz="2800" dirty="0"/>
            </a:p>
          </p:txBody>
        </p:sp>
        <p:sp>
          <p:nvSpPr>
            <p:cNvPr id="24" name="Oval 23"/>
            <p:cNvSpPr/>
            <p:nvPr/>
          </p:nvSpPr>
          <p:spPr>
            <a:xfrm>
              <a:off x="2291052" y="2946115"/>
              <a:ext cx="360040" cy="3600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800" dirty="0"/>
            </a:p>
          </p:txBody>
        </p:sp>
      </p:grpSp>
      <p:sp>
        <p:nvSpPr>
          <p:cNvPr id="27" name="Rounded Rectangular Callout 26"/>
          <p:cNvSpPr/>
          <p:nvPr/>
        </p:nvSpPr>
        <p:spPr>
          <a:xfrm>
            <a:off x="4286905" y="1684966"/>
            <a:ext cx="1077183" cy="521022"/>
          </a:xfrm>
          <a:prstGeom prst="wedgeRoundRectCallout">
            <a:avLst>
              <a:gd name="adj1" fmla="val -40677"/>
              <a:gd name="adj2" fmla="val 7845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Variable Lock</a:t>
            </a:r>
            <a:endParaRPr lang="id-ID" dirty="0"/>
          </a:p>
        </p:txBody>
      </p:sp>
      <p:sp>
        <p:nvSpPr>
          <p:cNvPr id="29" name="Rounded Rectangle 28"/>
          <p:cNvSpPr/>
          <p:nvPr/>
        </p:nvSpPr>
        <p:spPr>
          <a:xfrm>
            <a:off x="1315131" y="1016732"/>
            <a:ext cx="1247795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Proses</a:t>
            </a:r>
            <a:endParaRPr lang="id-ID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1308332" y="332656"/>
            <a:ext cx="6896136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Simulasi</a:t>
            </a:r>
            <a:r>
              <a:rPr lang="en-US" dirty="0" smtClean="0"/>
              <a:t> </a:t>
            </a:r>
            <a:r>
              <a:rPr lang="en-US" dirty="0" err="1" smtClean="0"/>
              <a:t>Kegagalan</a:t>
            </a:r>
            <a:r>
              <a:rPr lang="en-US" dirty="0" smtClean="0"/>
              <a:t> Variable Lock</a:t>
            </a:r>
            <a:endParaRPr lang="id-ID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151205" y="2372585"/>
            <a:ext cx="271400" cy="3889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F60000"/>
                </a:solidFill>
              </a:rPr>
              <a:t>1</a:t>
            </a:r>
            <a:endParaRPr lang="id-ID" dirty="0">
              <a:solidFill>
                <a:srgbClr val="F60000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1561552" y="3407635"/>
            <a:ext cx="1080120" cy="720080"/>
            <a:chOff x="1570972" y="2747057"/>
            <a:chExt cx="1080120" cy="720080"/>
          </a:xfrm>
        </p:grpSpPr>
        <p:sp>
          <p:nvSpPr>
            <p:cNvPr id="26" name="Oval 25"/>
            <p:cNvSpPr/>
            <p:nvPr/>
          </p:nvSpPr>
          <p:spPr>
            <a:xfrm>
              <a:off x="1570972" y="2747057"/>
              <a:ext cx="720080" cy="72008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/>
                <a:t>C</a:t>
              </a:r>
              <a:endParaRPr lang="id-ID" sz="2800" dirty="0"/>
            </a:p>
          </p:txBody>
        </p:sp>
        <p:sp>
          <p:nvSpPr>
            <p:cNvPr id="28" name="Oval 27"/>
            <p:cNvSpPr/>
            <p:nvPr/>
          </p:nvSpPr>
          <p:spPr>
            <a:xfrm>
              <a:off x="2291052" y="2946115"/>
              <a:ext cx="360040" cy="3600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800" dirty="0"/>
            </a:p>
          </p:txBody>
        </p:sp>
      </p:grpSp>
      <p:sp>
        <p:nvSpPr>
          <p:cNvPr id="33" name="Title 1"/>
          <p:cNvSpPr txBox="1">
            <a:spLocks/>
          </p:cNvSpPr>
          <p:nvPr/>
        </p:nvSpPr>
        <p:spPr>
          <a:xfrm>
            <a:off x="4151205" y="2389567"/>
            <a:ext cx="271400" cy="3889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F60000"/>
                </a:solidFill>
              </a:rPr>
              <a:t>0</a:t>
            </a:r>
            <a:endParaRPr lang="id-ID" dirty="0">
              <a:solidFill>
                <a:srgbClr val="F6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050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16" presetClass="exit" presetSubtype="21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6" presetClass="exit" presetSubtype="21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500"/>
                            </p:stCondLst>
                            <p:childTnLst>
                              <p:par>
                                <p:cTn id="5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5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2500"/>
                            </p:stCondLst>
                            <p:childTnLst>
                              <p:par>
                                <p:cTn id="6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20" grpId="0" animBg="1"/>
      <p:bldP spid="22" grpId="0" animBg="1"/>
      <p:bldP spid="27" grpId="0" animBg="1"/>
      <p:bldP spid="27" grpId="1" animBg="1"/>
      <p:bldP spid="29" grpId="0" animBg="1"/>
      <p:bldP spid="30" grpId="0"/>
      <p:bldP spid="30" grpId="1"/>
      <p:bldP spid="34" grpId="0"/>
      <p:bldP spid="34" grpId="1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4466925" y="2370246"/>
            <a:ext cx="1440160" cy="1397430"/>
            <a:chOff x="3491880" y="1959562"/>
            <a:chExt cx="1440160" cy="139743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3491880" y="1959563"/>
              <a:ext cx="0" cy="53333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3491880" y="2780928"/>
              <a:ext cx="0" cy="57606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3491880" y="1959563"/>
              <a:ext cx="1440160" cy="0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3491880" y="3356992"/>
              <a:ext cx="144016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931600" y="1959562"/>
              <a:ext cx="0" cy="53333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4931600" y="2780927"/>
              <a:ext cx="0" cy="57606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ight Arrow 19"/>
          <p:cNvSpPr/>
          <p:nvPr/>
        </p:nvSpPr>
        <p:spPr>
          <a:xfrm>
            <a:off x="163003" y="2111492"/>
            <a:ext cx="1152128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/>
              <a:t>Penjadwal</a:t>
            </a:r>
            <a:endParaRPr lang="id-ID" sz="1400" dirty="0"/>
          </a:p>
        </p:txBody>
      </p:sp>
      <p:sp>
        <p:nvSpPr>
          <p:cNvPr id="22" name="Oval 21"/>
          <p:cNvSpPr/>
          <p:nvPr/>
        </p:nvSpPr>
        <p:spPr>
          <a:xfrm>
            <a:off x="4106885" y="2387017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800" dirty="0"/>
          </a:p>
        </p:txBody>
      </p:sp>
      <p:grpSp>
        <p:nvGrpSpPr>
          <p:cNvPr id="32" name="Group 31"/>
          <p:cNvGrpSpPr/>
          <p:nvPr/>
        </p:nvGrpSpPr>
        <p:grpSpPr>
          <a:xfrm>
            <a:off x="1559349" y="2204941"/>
            <a:ext cx="1080120" cy="720080"/>
            <a:chOff x="1570972" y="2747057"/>
            <a:chExt cx="1080120" cy="720080"/>
          </a:xfrm>
        </p:grpSpPr>
        <p:sp>
          <p:nvSpPr>
            <p:cNvPr id="23" name="Oval 22"/>
            <p:cNvSpPr/>
            <p:nvPr/>
          </p:nvSpPr>
          <p:spPr>
            <a:xfrm>
              <a:off x="1570972" y="2747057"/>
              <a:ext cx="720080" cy="72008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B</a:t>
              </a:r>
              <a:endParaRPr lang="id-ID" sz="2800" dirty="0"/>
            </a:p>
          </p:txBody>
        </p:sp>
        <p:sp>
          <p:nvSpPr>
            <p:cNvPr id="24" name="Oval 23"/>
            <p:cNvSpPr/>
            <p:nvPr/>
          </p:nvSpPr>
          <p:spPr>
            <a:xfrm>
              <a:off x="2291052" y="2946115"/>
              <a:ext cx="360040" cy="3600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800" dirty="0"/>
            </a:p>
          </p:txBody>
        </p:sp>
      </p:grpSp>
      <p:sp>
        <p:nvSpPr>
          <p:cNvPr id="29" name="Rounded Rectangle 28"/>
          <p:cNvSpPr/>
          <p:nvPr/>
        </p:nvSpPr>
        <p:spPr>
          <a:xfrm>
            <a:off x="1315131" y="1016732"/>
            <a:ext cx="1247795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Proses</a:t>
            </a:r>
            <a:endParaRPr lang="id-ID" dirty="0"/>
          </a:p>
        </p:txBody>
      </p:sp>
      <p:grpSp>
        <p:nvGrpSpPr>
          <p:cNvPr id="25" name="Group 24"/>
          <p:cNvGrpSpPr/>
          <p:nvPr/>
        </p:nvGrpSpPr>
        <p:grpSpPr>
          <a:xfrm>
            <a:off x="1561552" y="3407635"/>
            <a:ext cx="1080120" cy="720080"/>
            <a:chOff x="1570972" y="2747057"/>
            <a:chExt cx="1080120" cy="720080"/>
          </a:xfrm>
        </p:grpSpPr>
        <p:sp>
          <p:nvSpPr>
            <p:cNvPr id="26" name="Oval 25"/>
            <p:cNvSpPr/>
            <p:nvPr/>
          </p:nvSpPr>
          <p:spPr>
            <a:xfrm>
              <a:off x="1570972" y="2747057"/>
              <a:ext cx="720080" cy="72008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/>
                <a:t>C</a:t>
              </a:r>
              <a:endParaRPr lang="id-ID" sz="2800" dirty="0"/>
            </a:p>
          </p:txBody>
        </p:sp>
        <p:sp>
          <p:nvSpPr>
            <p:cNvPr id="28" name="Oval 27"/>
            <p:cNvSpPr/>
            <p:nvPr/>
          </p:nvSpPr>
          <p:spPr>
            <a:xfrm>
              <a:off x="2291052" y="2946115"/>
              <a:ext cx="360040" cy="3600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800" dirty="0"/>
            </a:p>
          </p:txBody>
        </p:sp>
      </p:grpSp>
      <p:sp>
        <p:nvSpPr>
          <p:cNvPr id="33" name="Title 1"/>
          <p:cNvSpPr txBox="1">
            <a:spLocks/>
          </p:cNvSpPr>
          <p:nvPr/>
        </p:nvSpPr>
        <p:spPr>
          <a:xfrm>
            <a:off x="4139952" y="2389567"/>
            <a:ext cx="271400" cy="3889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F60000"/>
                </a:solidFill>
              </a:rPr>
              <a:t>0</a:t>
            </a:r>
            <a:endParaRPr lang="id-ID" dirty="0">
              <a:solidFill>
                <a:srgbClr val="F60000"/>
              </a:solidFill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2771800" y="2584018"/>
            <a:ext cx="1335085" cy="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itle 1"/>
          <p:cNvSpPr txBox="1">
            <a:spLocks/>
          </p:cNvSpPr>
          <p:nvPr/>
        </p:nvSpPr>
        <p:spPr>
          <a:xfrm>
            <a:off x="4143184" y="2390495"/>
            <a:ext cx="271400" cy="3889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F60000"/>
                </a:solidFill>
              </a:rPr>
              <a:t>0</a:t>
            </a:r>
            <a:endParaRPr lang="id-ID" dirty="0">
              <a:solidFill>
                <a:srgbClr val="F60000"/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2699791" y="2747057"/>
            <a:ext cx="1407093" cy="958672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1"/>
          <p:cNvSpPr txBox="1">
            <a:spLocks/>
          </p:cNvSpPr>
          <p:nvPr/>
        </p:nvSpPr>
        <p:spPr>
          <a:xfrm>
            <a:off x="4141512" y="2387001"/>
            <a:ext cx="271400" cy="3889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F60000"/>
                </a:solidFill>
              </a:rPr>
              <a:t>0</a:t>
            </a:r>
            <a:endParaRPr lang="id-ID" dirty="0">
              <a:solidFill>
                <a:srgbClr val="F60000"/>
              </a:solidFill>
            </a:endParaRPr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139952" y="2385601"/>
            <a:ext cx="271400" cy="3889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F60000"/>
                </a:solidFill>
              </a:rPr>
              <a:t>1</a:t>
            </a:r>
            <a:endParaRPr lang="id-ID" dirty="0">
              <a:solidFill>
                <a:srgbClr val="F60000"/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5076056" y="4437112"/>
            <a:ext cx="3528392" cy="1622507"/>
          </a:xfrm>
          <a:prstGeom prst="wedgeRoundRectCallout">
            <a:avLst>
              <a:gd name="adj1" fmla="val -37365"/>
              <a:gd name="adj2" fmla="val -8713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Disini</a:t>
            </a:r>
            <a:r>
              <a:rPr lang="en-US" dirty="0" smtClean="0"/>
              <a:t> </a:t>
            </a:r>
            <a:r>
              <a:rPr lang="en-US" dirty="0" err="1" smtClean="0"/>
              <a:t>lah</a:t>
            </a:r>
            <a:r>
              <a:rPr lang="en-US" dirty="0" smtClean="0"/>
              <a:t>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 smtClean="0"/>
              <a:t>kesalahan</a:t>
            </a:r>
            <a:r>
              <a:rPr lang="en-US" dirty="0" smtClean="0"/>
              <a:t> </a:t>
            </a:r>
            <a:r>
              <a:rPr lang="en-US" dirty="0" err="1" smtClean="0"/>
              <a:t>dimana</a:t>
            </a:r>
            <a:r>
              <a:rPr lang="en-US" dirty="0" smtClean="0"/>
              <a:t> proses B </a:t>
            </a:r>
            <a:r>
              <a:rPr lang="en-US" dirty="0" err="1" smtClean="0"/>
              <a:t>memasuki</a:t>
            </a:r>
            <a:r>
              <a:rPr lang="en-US" dirty="0" smtClean="0"/>
              <a:t> critical Section </a:t>
            </a:r>
            <a:r>
              <a:rPr lang="en-US" dirty="0" err="1" smtClean="0"/>
              <a:t>Padahal</a:t>
            </a:r>
            <a:r>
              <a:rPr lang="en-US" dirty="0" smtClean="0"/>
              <a:t> Proses C </a:t>
            </a:r>
            <a:r>
              <a:rPr lang="en-US" dirty="0" err="1" smtClean="0"/>
              <a:t>ada</a:t>
            </a:r>
            <a:r>
              <a:rPr lang="en-US" dirty="0" smtClean="0"/>
              <a:t> di </a:t>
            </a:r>
            <a:r>
              <a:rPr lang="en-US" dirty="0" err="1" smtClean="0"/>
              <a:t>dalamnya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3408615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5.55112E-17 L -0.19705 -0.0009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61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L 8.33333E-7 0.19745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-0.19705 0.17547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61" y="8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5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500"/>
                            </p:stCondLst>
                            <p:childTnLst>
                              <p:par>
                                <p:cTn id="4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44444E-6 L 0.34097 -0.1018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9" y="-5093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19745 L 0.00191 0.0085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-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1500"/>
                            </p:stCondLst>
                            <p:childTnLst>
                              <p:par>
                                <p:cTn id="4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000"/>
                            </p:stCondLst>
                            <p:childTnLst>
                              <p:par>
                                <p:cTn id="5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079 0.00185 L 0.32708 0.06475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06" y="31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0" grpId="2" animBg="1"/>
      <p:bldP spid="29" grpId="0" animBg="1"/>
      <p:bldP spid="33" grpId="0"/>
      <p:bldP spid="35" grpId="0"/>
      <p:bldP spid="35" grpId="1"/>
      <p:bldP spid="37" grpId="0"/>
      <p:bldP spid="37" grpId="1"/>
      <p:bldP spid="38" grpId="0"/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234</Words>
  <Application>Microsoft Office PowerPoint</Application>
  <PresentationFormat>On-screen Show (4:3)</PresentationFormat>
  <Paragraphs>75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Simulasi Mutual Exclusion Dosen: Jajang Kusnendar, M.T</vt:lpstr>
      <vt:lpstr>Slide 2</vt:lpstr>
      <vt:lpstr>Penjelasan Prosedur Proses 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Simulasi Mutual Exclusion</dc:title>
  <dc:creator>Kendi</dc:creator>
  <cp:lastModifiedBy>Acer</cp:lastModifiedBy>
  <cp:revision>22</cp:revision>
  <dcterms:created xsi:type="dcterms:W3CDTF">2012-11-08T00:52:37Z</dcterms:created>
  <dcterms:modified xsi:type="dcterms:W3CDTF">2012-12-28T01:56:35Z</dcterms:modified>
</cp:coreProperties>
</file>