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47" autoAdjust="0"/>
    <p:restoredTop sz="94660"/>
  </p:normalViewPr>
  <p:slideViewPr>
    <p:cSldViewPr>
      <p:cViewPr>
        <p:scale>
          <a:sx n="66" d="100"/>
          <a:sy n="66" d="100"/>
        </p:scale>
        <p:origin x="-152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DF3E3-A10E-4793-B4CA-85502845094A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BE4B3-4C89-4BDC-8F83-B8BE2B19B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Tugas Sistem Operasi</a:t>
            </a:r>
            <a:br>
              <a:rPr lang="id-ID" dirty="0" smtClean="0"/>
            </a:br>
            <a:r>
              <a:rPr lang="id-ID" dirty="0" smtClean="0"/>
              <a:t>Dosen: Jajang Kusnendar,M.T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Dany</a:t>
            </a:r>
            <a:r>
              <a:rPr lang="en-US" dirty="0" smtClean="0"/>
              <a:t> </a:t>
            </a:r>
            <a:r>
              <a:rPr lang="en-US" dirty="0" err="1" smtClean="0"/>
              <a:t>Nurul</a:t>
            </a:r>
            <a:r>
              <a:rPr lang="en-US" dirty="0" smtClean="0"/>
              <a:t> </a:t>
            </a:r>
            <a:r>
              <a:rPr lang="en-US" dirty="0" err="1" smtClean="0"/>
              <a:t>Hidayat</a:t>
            </a:r>
            <a:r>
              <a:rPr lang="en-US" dirty="0" smtClean="0"/>
              <a:t> (1005149)</a:t>
            </a:r>
          </a:p>
          <a:p>
            <a:r>
              <a:rPr lang="en-US" dirty="0" err="1" smtClean="0"/>
              <a:t>Foni</a:t>
            </a:r>
            <a:r>
              <a:rPr lang="en-US" dirty="0" smtClean="0"/>
              <a:t> Sri </a:t>
            </a:r>
            <a:r>
              <a:rPr lang="en-US" dirty="0" err="1" smtClean="0"/>
              <a:t>Hartuti</a:t>
            </a:r>
            <a:r>
              <a:rPr lang="en-US" dirty="0" smtClean="0"/>
              <a:t> (1001093)</a:t>
            </a:r>
          </a:p>
          <a:p>
            <a:r>
              <a:rPr lang="en-US" dirty="0" err="1" smtClean="0"/>
              <a:t>Rini</a:t>
            </a:r>
            <a:r>
              <a:rPr lang="en-US" dirty="0" smtClean="0"/>
              <a:t> </a:t>
            </a:r>
            <a:r>
              <a:rPr lang="en-US" dirty="0" err="1" smtClean="0"/>
              <a:t>Putri</a:t>
            </a:r>
            <a:r>
              <a:rPr lang="en-US" dirty="0" smtClean="0"/>
              <a:t> Pertiwi (1001097)</a:t>
            </a:r>
          </a:p>
          <a:p>
            <a:r>
              <a:rPr lang="en-US" dirty="0" err="1" smtClean="0"/>
              <a:t>Nur</a:t>
            </a:r>
            <a:r>
              <a:rPr lang="en-US" dirty="0" smtClean="0"/>
              <a:t> Indah </a:t>
            </a:r>
            <a:r>
              <a:rPr lang="en-US" dirty="0" err="1" smtClean="0"/>
              <a:t>Bako</a:t>
            </a:r>
            <a:r>
              <a:rPr lang="en-US" dirty="0" smtClean="0"/>
              <a:t> (1008990)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1026" name="AutoShape 2" descr="data:image/jpeg;base64,/9j/4AAQSkZJRgABAQAAAQABAAD/2wBDAAkGBwgHBgkIBwgKCgkLDRYPDQwMDRsUFRAWIB0iIiAdHx8kKDQsJCYxJx8fLT0tMTU3Ojo6Iys/RD84QzQ5Ojf/2wBDAQoKCg0MDRoPDxo3JR8lNzc3Nzc3Nzc3Nzc3Nzc3Nzc3Nzc3Nzc3Nzc3Nzc3Nzc3Nzc3Nzc3Nzc3Nzc3Nzc3Nzf/wAARCABgAGEDASIAAhEBAxEB/8QAHAAAAQUBAQEAAAAAAAAAAAAAAAQFBgcIAwIB/8QAQRAAAQMDAgMGAgYGCQUAAAAAAQIDBAAFEQYhBxIxE0FRYXGBIqEVIzJCYpEUQ1JyotEIFyeSsbLB4fAzRFSCk//EABoBAQACAwEAAAAAAAAAAAAAAAADBgECBAX/xAAuEQACAgEBBQUIAwAAAAAAAAAAAQIDBBEGEiExQQUiUWGREzJxgaHR4fAUscH/2gAMAwEAAhEDEQA/ALxoopq1Hfoen7cqZNUTvyttJ+04rwFYbSWrN665WSUILVsWT50W3xlSZr7bDKPtLWcAVW+oOKeCpqwRgQP+5kDr6I/n+VQjUmoZ+oZpkTnMNg/VMJPwNDyHefE9f8KZ1fZOPCvMuzJN6Q4Iu/Z2zVVcVPK70vDovv8A0aRsLsh+x296YrmkORm1unAGVFIJ2HnXy5KPOhGcJIJx41y0/d7Xc4SBa5bb6WUJSpKThSdsDIO46U4utIdThxIUOu9T5lEsnFlVXLRtcylz1ha96OnHkILeSJBSCeUpyR3DzpZO7T9Ckdgood7NXIodxxsa9tsttA8iQnx86S3a62+0xu2ucpuO0o8oKzuo+AHU+1a9n408TGVVktWupjjOa3Vq/ArKwcUpbRQ3e4yZDR/XMDlWPVPQ+2Ksyz3eBeYgk26Sh5rocbFJ8CDuD61nJ8NJecSwSpoLIQT3pzt8qV2a7zrLNTLtz5acBHMOqVjwUO8f8FQ1ZkovSfFF4ztnKL4b+P3ZeHT8GkaKj2j9VRdSwitsBqU1gPME5KfMeKTUhr04yUlqijXU2Uzddi0aCiiitiM4ypDUWO7IkLDbTSCta1HZIAyTVAau1A9qK7uSllSY6SUR2j9xH8z1P+1WPxcnyGLIzBjtuFMleXlpSSkITg4J7skj8jVPdd683Nteu4i7bMYMVB5Uub4LyXX1CiiivPLeOWnrzJsN1ZnxTko2WjucQeqT/wA64rQKblENrTcy6ExCyHu0PQIxnP5VmyrY03MVN4T3FtasqjR5DOT4BPMPkoD2ruw7WtY/Mqe0uDGfs7lz1UX8H9idQbpCuFvE+I+lyKQo9rggYGQevhg1Quq769qC8vTHFK7EEpjtnohvu9z1PnU2gyzD4MuLScKc7RkefO6Un5E1WNMu5yjFeK1M7P8AZ0KrrrOe7JxXy5/4FFFFcJaxdZLtKslyZnwlYcaO6Sdlp70nyNaDstzj3i2R58QktPJyAeqT0IPmDkVm6rM4OXKQFy7cttxUZQ7ZpzlJSlQwFDPTfY+xrtwrWpbj5Mq202DGyn+RH3o/VfgtOivlFeqUMTNzoL8hyM3LYcfbPK40lwFST4EdRTXd9IWG6hRlW5pLh/Wsjs1/mnr75rMuvX3Fa3vbyiQ4Lg8AoHdPKsgYPdsBSywcStV2PlEe6uSWh+pmfXJx6n4h7EVhxUlo0SV22VS3q5NPy4FrXrhU+2C5ZZodHczJ+FXsoDB9wPWoDc7ZOtUjsLlFdjOHoHBsr0PQ+1TnS/HC1TChjUURdvdO3btZcZPr95P5H1qyiLVqG25SYtwhOjIUkhxB9CO+uSzChL3eBYMPabJp4Xd9ej/fiZxqx9CAu8PdSsg4yHfm0P5V91RwycZC5OnlF1sbmI4r4h+6o9fQ7+ZquXW1tOKaeQptxBwpCwQUnwIPSuJRnjz1kizSto7Yx1GmejTT81p5E8kH+x2Jj/zDn/6LqA0VMtJ8P596SiVOKoUE7glP1jg/CD0HmfyNa965pRXJaEylT2ZXZO6fCUnL16eZEY7D0p9DEZpbzyzhLbaSpR9AKnNi4YXKZyu3Z5EJo79mn43D/oPn6VZtmsdssMctwIzbKcfG4d1Kx3qUaiGreLunrCVx4KjdJicjkjqAaSfxOdPyzXbVhRXGfErGbtPfY3HHW6vHr9l9R/tGhtP2wJUiCmQ6P1kn6w59DsPYU8yplvtyEJlyo8VKiEoDjiUZJ6AA1mrUfFnVV5K0NzBbo6s4ahfAcea/tZ9CKhCpjy5QlOurcfCgvtHFFSiR5muyMYx4JFbtvtulvWSbfmzbFFN30ijxNFbERlriZGVE13fWlbEzFuY8l4UP81RcHBq0f6QlpXE1ezcQghmfGSebxcR8Kh/d5PzqrBQHvJPSnbTWprxpiaJNmmuMHmBW2TltzyUk7H/HwIpnGRR3ZJoDTXD7irbNUFqBcEpgXZWwbUr6t4/gUe/8J38M0/av0dC1G0XcBi4JThuQkdfAKHePmKzJbNJakunL+gWOe6D0X2Cko/vHAq/uF7uuYjKbZq21OGKhB7Gc5JbU4nHRCwFEq8jjPjWsoqS0kS032UTVlb0aOmjOHbNtUmbfA3IlpVltpO7bfgd/tH5D509601rZ9HQw7c3St9wfUxWsFxz27h5nb32rtrKdqCHayNLWkT5zmUgrdQhDI/aIUocx8APfzzhqTSeuHJr069We5SJDpy48Edtn3RnA+QrFdca1pEkysu7Ls9pc9X+8j1rXiNftWOLakPGJbz9mFHUQkj8Z6rPrt5CoYVHp3V6ebcbdU26haHEHBQoEEeoNc63OY9E7eVdoEZUybHioJ5n3UtjHiogf61wwamfCCzm8a/tiCjmaiqMp3yCNx/Fyj3oDUX0ex+zRSuigIRxe0wrU2j30RWyudDP6RHSOqiB8SfdOffFZgt1umXOY3Et0Z6TIcOENNIKlH/bzra1VhxHfk6BtTs7SFlisKnvKM24JRzKZUo7Hl8CScZ+EHu3oCBweFtvskRq4cQr6zbmlDKYTCgp1flnfPokH1roriHpPTR5NF6SYW4gECdO+2fTqog/vD0qt5L9yvlz7R9yTPnvnGTzOOLPgBufYVPLPwhua4ouGqbhFsMEYKjIUC5jzGQlPuc+VAILlxd1nPJ5Lk3ER+xFYSn5kE/Om6xaq1JN1FbESr/dXUOzWUqQqY5ykFYyMZxipWr+qLT3wkXHUMhB3IJCM/wACSPzrvaeIGkTeoMe16Agtl2Q2hL7hRztkqACh8B3Gc9aAR8Z7/erdxAlsW+73CI0GWiER5S20j4Bk4BAqO23ihrOAUhu+PPJSd0yUJdz6lQz86sviTrSw2nVz9tvGjoN0KG21GW4UdoQU5xug9PWo19McJL2eSdZJ1ldI/wCsxnlHskn/AC0B8b4txru0mPrXS0C5tdC8ynlWjzAVnf0UmuitDaO1i2XNCXsRJ3KT9GTicnyGfiHqOYVymcJ491jKmaE1FEu7QGTHdWEuJ26ZG2emygmq6udsuVjnmNcIr8OW0chLiSlQweqT3+ooBRqHTd303N/RbzCcjOHPIpW6HB4pUNjV6cA9LqtdgdvcpHLIueOyB6pZHQ/+xyfTFNHCS63nW0SVZ9Tw2rtZGUYMqWn40L+6kK+8cb56jrnoKulptDLaGmkpQhCQlKUjAAHQCgPVFFFAFcpUdmXHcjymkPMOpKHG3EgpWk9QQeorrRQFcX6xq0BZH5mgdOMPzFlXbPrJcdZR1+FJ3UB4A7dcGs/3a7XzVVzSZ8mVcZazhtoZVg+CEJ2HsK2PSBFogx35MqDEjxZkkfWSWmUhaj3EnG/vQGc7Nwd1RcGg/OTGtTBGczHPjx+6nOPfFPtn4caXtd4hqm69guy2n21IjshAKlBQIT9snc+VPGtuFWq71IU+jVH0mgnIZnFTQT6BIKM+gTUPtnCvWNuvlvddtaVsNS2lrcZkNkBIWCT1B6eVATXiXo7Td91S9Jn6xiWm4KbQkx3+TYBOx3UnrUNuPBa+oYMixz7fd2eo7F3kUr0z8P8AFT7xW0FqfUet5E20WztoimW0B5TyEAkJ36nPyrjpbg5q6HKEg3xqznYlUR1a3PQgcoI9zQFXSIt501c0h9uZa5ze6VEKaWPMHbI8xV66Cbvmu7EqNr2ysybaEZjTn09k+pXTKQN+n3xy+9WHHsra7dHi3pxN4cYUFB+Yw2TzA5BwBgEePWnUDHSgENmtMGx25m32uOliKyMJQn5knqSe8nrS6iigCiiigP/Z"/>
          <p:cNvSpPr>
            <a:spLocks noChangeAspect="1" noChangeArrowheads="1"/>
          </p:cNvSpPr>
          <p:nvPr/>
        </p:nvSpPr>
        <p:spPr bwMode="auto">
          <a:xfrm>
            <a:off x="155575" y="-411163"/>
            <a:ext cx="8667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http://pelataranrumah.files.wordpress.com/2011/04/logo-upi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4876800"/>
            <a:ext cx="1828800" cy="1810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hape 39"/>
          <p:cNvCxnSpPr>
            <a:stCxn id="28" idx="2"/>
            <a:endCxn id="5" idx="3"/>
          </p:cNvCxnSpPr>
          <p:nvPr/>
        </p:nvCxnSpPr>
        <p:spPr>
          <a:xfrm rot="5400000">
            <a:off x="5029200" y="2667000"/>
            <a:ext cx="2438400" cy="1828800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24" idx="2"/>
            <a:endCxn id="6" idx="0"/>
          </p:cNvCxnSpPr>
          <p:nvPr/>
        </p:nvCxnSpPr>
        <p:spPr>
          <a:xfrm rot="5400000">
            <a:off x="3657600" y="3124200"/>
            <a:ext cx="1524000" cy="158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>
            <a:stCxn id="17" idx="2"/>
            <a:endCxn id="10" idx="1"/>
          </p:cNvCxnSpPr>
          <p:nvPr/>
        </p:nvCxnSpPr>
        <p:spPr>
          <a:xfrm rot="16200000" flipH="1">
            <a:off x="1371600" y="2590800"/>
            <a:ext cx="2514600" cy="2057400"/>
          </a:xfrm>
          <a:prstGeom prst="bentConnector2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609600" y="838200"/>
            <a:ext cx="1981200" cy="1295400"/>
          </a:xfrm>
          <a:prstGeom prst="roundRect">
            <a:avLst>
              <a:gd name="adj" fmla="val 918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685800" y="9906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view</a:t>
            </a:r>
          </a:p>
          <a:p>
            <a:pPr algn="ctr"/>
            <a:r>
              <a:rPr lang="en-US" sz="2800" b="1" dirty="0" smtClean="0"/>
              <a:t>0</a:t>
            </a:r>
            <a:endParaRPr lang="en-US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1447800" y="914400"/>
            <a:ext cx="1066800" cy="990600"/>
          </a:xfrm>
          <a:prstGeom prst="roundRect">
            <a:avLst>
              <a:gd name="adj" fmla="val 6877"/>
            </a:avLst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3429000" y="838200"/>
            <a:ext cx="1981200" cy="1295400"/>
          </a:xfrm>
          <a:prstGeom prst="roundRect">
            <a:avLst>
              <a:gd name="adj" fmla="val 918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4267200" y="914400"/>
            <a:ext cx="1066800" cy="990600"/>
          </a:xfrm>
          <a:prstGeom prst="roundRect">
            <a:avLst>
              <a:gd name="adj" fmla="val 6877"/>
            </a:avLst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6172200" y="838200"/>
            <a:ext cx="1981200" cy="1295400"/>
          </a:xfrm>
          <a:prstGeom prst="roundRect">
            <a:avLst>
              <a:gd name="adj" fmla="val 918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7010400" y="914400"/>
            <a:ext cx="1066800" cy="990600"/>
          </a:xfrm>
          <a:prstGeom prst="roundRect">
            <a:avLst>
              <a:gd name="adj" fmla="val 6877"/>
            </a:avLst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1447800" y="1981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267200" y="1981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7010400" y="1981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/>
          <p:cNvSpPr/>
          <p:nvPr/>
        </p:nvSpPr>
        <p:spPr>
          <a:xfrm>
            <a:off x="3505200" y="9906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view</a:t>
            </a:r>
          </a:p>
          <a:p>
            <a:pPr algn="ctr"/>
            <a:r>
              <a:rPr lang="en-US" sz="2800" b="1" dirty="0" smtClean="0"/>
              <a:t>0</a:t>
            </a:r>
            <a:endParaRPr lang="en-US" b="1" dirty="0"/>
          </a:p>
        </p:txBody>
      </p:sp>
      <p:sp>
        <p:nvSpPr>
          <p:cNvPr id="51" name="Rounded Rectangle 50"/>
          <p:cNvSpPr/>
          <p:nvPr/>
        </p:nvSpPr>
        <p:spPr>
          <a:xfrm>
            <a:off x="6248400" y="9906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view</a:t>
            </a:r>
          </a:p>
          <a:p>
            <a:pPr algn="ctr"/>
            <a:r>
              <a:rPr lang="en-US" sz="2800" b="1" dirty="0" smtClean="0"/>
              <a:t>0</a:t>
            </a:r>
            <a:endParaRPr lang="en-US" b="1" dirty="0"/>
          </a:p>
        </p:txBody>
      </p:sp>
      <p:pic>
        <p:nvPicPr>
          <p:cNvPr id="54" name="Picture 2" descr="http://png-1.findicons.com/files/icons/977/rrze/720/lo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5334000" y="4038600"/>
            <a:ext cx="762000" cy="762000"/>
          </a:xfrm>
          <a:prstGeom prst="rect">
            <a:avLst/>
          </a:prstGeom>
          <a:noFill/>
        </p:spPr>
      </p:pic>
      <p:sp>
        <p:nvSpPr>
          <p:cNvPr id="55" name="Rounded Rectangle 54"/>
          <p:cNvSpPr/>
          <p:nvPr/>
        </p:nvSpPr>
        <p:spPr>
          <a:xfrm>
            <a:off x="685800" y="9906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view</a:t>
            </a:r>
          </a:p>
          <a:p>
            <a:pPr algn="ctr"/>
            <a:r>
              <a:rPr lang="en-US" sz="2800" b="1" dirty="0"/>
              <a:t>1</a:t>
            </a:r>
            <a:endParaRPr lang="en-US" b="1" dirty="0"/>
          </a:p>
        </p:txBody>
      </p:sp>
      <p:sp>
        <p:nvSpPr>
          <p:cNvPr id="56" name="Rounded Rectangle 55"/>
          <p:cNvSpPr/>
          <p:nvPr/>
        </p:nvSpPr>
        <p:spPr>
          <a:xfrm>
            <a:off x="3505200" y="9906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view</a:t>
            </a:r>
          </a:p>
          <a:p>
            <a:pPr algn="ctr"/>
            <a:r>
              <a:rPr lang="en-US" sz="2800" b="1" dirty="0"/>
              <a:t>1</a:t>
            </a:r>
            <a:endParaRPr lang="en-US" b="1" dirty="0"/>
          </a:p>
        </p:txBody>
      </p:sp>
      <p:sp>
        <p:nvSpPr>
          <p:cNvPr id="57" name="Rounded Rectangle 56"/>
          <p:cNvSpPr/>
          <p:nvPr/>
        </p:nvSpPr>
        <p:spPr>
          <a:xfrm>
            <a:off x="6248400" y="9906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view</a:t>
            </a:r>
          </a:p>
          <a:p>
            <a:pPr algn="ctr"/>
            <a:r>
              <a:rPr lang="en-US" sz="2800" b="1" dirty="0" smtClean="0"/>
              <a:t>1</a:t>
            </a:r>
            <a:endParaRPr lang="en-US" b="1" dirty="0"/>
          </a:p>
        </p:txBody>
      </p:sp>
      <p:pic>
        <p:nvPicPr>
          <p:cNvPr id="59" name="Picture 2" descr="http://png-1.findicons.com/files/icons/977/rrze/720/lo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2667001" y="4114800"/>
            <a:ext cx="762000" cy="762000"/>
          </a:xfrm>
          <a:prstGeom prst="rect">
            <a:avLst/>
          </a:prstGeom>
          <a:noFill/>
        </p:spPr>
      </p:pic>
      <p:sp>
        <p:nvSpPr>
          <p:cNvPr id="66" name="Oval 65"/>
          <p:cNvSpPr/>
          <p:nvPr/>
        </p:nvSpPr>
        <p:spPr>
          <a:xfrm>
            <a:off x="1447800" y="1981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267200" y="3200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 descr="http://png-1.findicons.com/files/icons/977/rrze/720/lo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3505200" y="2971799"/>
            <a:ext cx="762000" cy="762000"/>
          </a:xfrm>
          <a:prstGeom prst="rect">
            <a:avLst/>
          </a:prstGeom>
          <a:noFill/>
        </p:spPr>
      </p:pic>
      <p:grpSp>
        <p:nvGrpSpPr>
          <p:cNvPr id="2" name="Group 71"/>
          <p:cNvGrpSpPr/>
          <p:nvPr/>
        </p:nvGrpSpPr>
        <p:grpSpPr>
          <a:xfrm>
            <a:off x="1447800" y="1066800"/>
            <a:ext cx="1066800" cy="718810"/>
            <a:chOff x="1447800" y="1066800"/>
            <a:chExt cx="1066800" cy="718810"/>
          </a:xfrm>
        </p:grpSpPr>
        <p:pic>
          <p:nvPicPr>
            <p:cNvPr id="11275" name="Picture 11" descr="C:\Users\jibonk\Downloads\ngbbs450ce22a86358.gif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0" y="1066800"/>
              <a:ext cx="914400" cy="665018"/>
            </a:xfrm>
            <a:prstGeom prst="rect">
              <a:avLst/>
            </a:prstGeom>
            <a:noFill/>
          </p:spPr>
        </p:pic>
        <p:sp>
          <p:nvSpPr>
            <p:cNvPr id="71" name="TextBox 70"/>
            <p:cNvSpPr txBox="1"/>
            <p:nvPr/>
          </p:nvSpPr>
          <p:spPr>
            <a:xfrm>
              <a:off x="1447800" y="1524000"/>
              <a:ext cx="1066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Simplified Arabic Fixed" pitchFamily="49" charset="-78"/>
                  <a:cs typeface="Simplified Arabic Fixed" pitchFamily="49" charset="-78"/>
                </a:rPr>
                <a:t>processing</a:t>
              </a:r>
              <a:endParaRPr lang="en-US" sz="1100" dirty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676400" y="121920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rPr>
              <a:t>END</a:t>
            </a:r>
            <a:endParaRPr lang="en-US" dirty="0">
              <a:solidFill>
                <a:schemeClr val="bg1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grpSp>
        <p:nvGrpSpPr>
          <p:cNvPr id="3" name="Group 75"/>
          <p:cNvGrpSpPr/>
          <p:nvPr/>
        </p:nvGrpSpPr>
        <p:grpSpPr>
          <a:xfrm>
            <a:off x="4267200" y="1066800"/>
            <a:ext cx="1066800" cy="718810"/>
            <a:chOff x="1447800" y="1066800"/>
            <a:chExt cx="1066800" cy="718810"/>
          </a:xfrm>
        </p:grpSpPr>
        <p:pic>
          <p:nvPicPr>
            <p:cNvPr id="77" name="Picture 11" descr="C:\Users\jibonk\Downloads\ngbbs450ce22a86358.gif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0" y="1066800"/>
              <a:ext cx="914400" cy="665018"/>
            </a:xfrm>
            <a:prstGeom prst="rect">
              <a:avLst/>
            </a:prstGeom>
            <a:noFill/>
          </p:spPr>
        </p:pic>
        <p:sp>
          <p:nvSpPr>
            <p:cNvPr id="78" name="TextBox 77"/>
            <p:cNvSpPr txBox="1"/>
            <p:nvPr/>
          </p:nvSpPr>
          <p:spPr>
            <a:xfrm>
              <a:off x="1447800" y="1524000"/>
              <a:ext cx="1066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Simplified Arabic Fixed" pitchFamily="49" charset="-78"/>
                  <a:cs typeface="Simplified Arabic Fixed" pitchFamily="49" charset="-78"/>
                </a:rPr>
                <a:t>processing</a:t>
              </a:r>
              <a:endParaRPr lang="en-US" sz="1100" dirty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4419600" y="60198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rPr>
              <a:t>processing</a:t>
            </a:r>
            <a:endParaRPr lang="en-US" sz="1100" dirty="0">
              <a:solidFill>
                <a:schemeClr val="bg1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648200" y="324359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Simplified Arabic Fixed" pitchFamily="49" charset="-78"/>
                <a:cs typeface="Simplified Arabic Fixed" pitchFamily="49" charset="-78"/>
              </a:rPr>
              <a:t>scheduled</a:t>
            </a:r>
            <a:endParaRPr lang="en-US" sz="1100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715000" y="507239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Simplified Arabic Fixed" pitchFamily="49" charset="-78"/>
                <a:cs typeface="Simplified Arabic Fixed" pitchFamily="49" charset="-78"/>
              </a:rPr>
              <a:t>scheduled</a:t>
            </a:r>
            <a:endParaRPr lang="en-US" sz="1100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495800" y="121920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rPr>
              <a:t>END</a:t>
            </a:r>
            <a:endParaRPr lang="en-US" dirty="0">
              <a:solidFill>
                <a:schemeClr val="bg1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4267200" y="1981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/>
          <p:cNvSpPr/>
          <p:nvPr/>
        </p:nvSpPr>
        <p:spPr>
          <a:xfrm>
            <a:off x="6096000" y="4648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88"/>
          <p:cNvGrpSpPr/>
          <p:nvPr/>
        </p:nvGrpSpPr>
        <p:grpSpPr>
          <a:xfrm>
            <a:off x="7010400" y="1066800"/>
            <a:ext cx="1066800" cy="718810"/>
            <a:chOff x="1447800" y="1066800"/>
            <a:chExt cx="1066800" cy="718810"/>
          </a:xfrm>
        </p:grpSpPr>
        <p:pic>
          <p:nvPicPr>
            <p:cNvPr id="90" name="Picture 11" descr="C:\Users\jibonk\Downloads\ngbbs450ce22a86358.gif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0" y="1066800"/>
              <a:ext cx="914400" cy="665018"/>
            </a:xfrm>
            <a:prstGeom prst="rect">
              <a:avLst/>
            </a:prstGeom>
            <a:noFill/>
          </p:spPr>
        </p:pic>
        <p:sp>
          <p:nvSpPr>
            <p:cNvPr id="91" name="TextBox 90"/>
            <p:cNvSpPr txBox="1"/>
            <p:nvPr/>
          </p:nvSpPr>
          <p:spPr>
            <a:xfrm>
              <a:off x="1447800" y="1524000"/>
              <a:ext cx="1066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Simplified Arabic Fixed" pitchFamily="49" charset="-78"/>
                  <a:cs typeface="Simplified Arabic Fixed" pitchFamily="49" charset="-78"/>
                </a:rPr>
                <a:t>processing</a:t>
              </a:r>
              <a:endParaRPr lang="en-US" sz="1100" dirty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1981200" y="50292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Simplified Arabic Fixed" pitchFamily="49" charset="-78"/>
                <a:cs typeface="Simplified Arabic Fixed" pitchFamily="49" charset="-78"/>
              </a:rPr>
              <a:t>scheduled</a:t>
            </a:r>
            <a:endParaRPr lang="en-US" sz="1100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581400" y="1981200"/>
            <a:ext cx="1676400" cy="381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Proses</a:t>
            </a:r>
            <a:r>
              <a:rPr lang="en-US" b="1" dirty="0" smtClean="0"/>
              <a:t> 2</a:t>
            </a:r>
            <a:endParaRPr lang="en-US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2895600" y="304800"/>
            <a:ext cx="324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Mutual Exclusion – Variable Lock</a:t>
            </a:r>
            <a:endParaRPr lang="en-US" dirty="0"/>
          </a:p>
        </p:txBody>
      </p:sp>
      <p:sp>
        <p:nvSpPr>
          <p:cNvPr id="97" name="Oval 96"/>
          <p:cNvSpPr/>
          <p:nvPr/>
        </p:nvSpPr>
        <p:spPr>
          <a:xfrm>
            <a:off x="2362200" y="4724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7239000" y="121920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rPr>
              <a:t>END</a:t>
            </a:r>
            <a:endParaRPr lang="en-US" dirty="0">
              <a:solidFill>
                <a:schemeClr val="bg1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7010400" y="1981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1447800" y="1981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762000" y="1981200"/>
            <a:ext cx="1676400" cy="381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Proses</a:t>
            </a:r>
            <a:r>
              <a:rPr lang="en-US" b="1" dirty="0" smtClean="0"/>
              <a:t> 1</a:t>
            </a:r>
            <a:endParaRPr lang="en-US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6324600" y="1981200"/>
            <a:ext cx="1676400" cy="381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Proses</a:t>
            </a:r>
            <a:r>
              <a:rPr lang="en-US" b="1" dirty="0" smtClean="0"/>
              <a:t> 3</a:t>
            </a:r>
            <a:endParaRPr lang="en-US" b="1" dirty="0"/>
          </a:p>
        </p:txBody>
      </p:sp>
      <p:grpSp>
        <p:nvGrpSpPr>
          <p:cNvPr id="15" name="Group 13"/>
          <p:cNvGrpSpPr/>
          <p:nvPr/>
        </p:nvGrpSpPr>
        <p:grpSpPr>
          <a:xfrm>
            <a:off x="3429000" y="3733800"/>
            <a:ext cx="1905000" cy="2133600"/>
            <a:chOff x="3733800" y="3886200"/>
            <a:chExt cx="1905000" cy="2133600"/>
          </a:xfrm>
        </p:grpSpPr>
        <p:sp>
          <p:nvSpPr>
            <p:cNvPr id="5" name="Rectangle 4"/>
            <p:cNvSpPr/>
            <p:nvPr/>
          </p:nvSpPr>
          <p:spPr>
            <a:xfrm>
              <a:off x="3733800" y="3886200"/>
              <a:ext cx="1905000" cy="21336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962400" y="40386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962400" y="42672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962400" y="44958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962400" y="47244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962400" y="49530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62400" y="51816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62400" y="54102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62400" y="56388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ounded Rectangle 93"/>
          <p:cNvSpPr/>
          <p:nvPr/>
        </p:nvSpPr>
        <p:spPr>
          <a:xfrm>
            <a:off x="4724400" y="53340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lock</a:t>
            </a:r>
          </a:p>
          <a:p>
            <a:pPr algn="ctr"/>
            <a:r>
              <a:rPr lang="en-US" sz="2800" b="1" dirty="0" smtClean="0"/>
              <a:t>0</a:t>
            </a:r>
            <a:endParaRPr lang="en-US" b="1" dirty="0"/>
          </a:p>
        </p:txBody>
      </p:sp>
      <p:sp>
        <p:nvSpPr>
          <p:cNvPr id="96" name="Rounded Rectangle 95"/>
          <p:cNvSpPr/>
          <p:nvPr/>
        </p:nvSpPr>
        <p:spPr>
          <a:xfrm>
            <a:off x="4724400" y="53340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lock</a:t>
            </a:r>
          </a:p>
          <a:p>
            <a:pPr algn="ctr"/>
            <a:r>
              <a:rPr lang="en-US" sz="2800" b="1" dirty="0"/>
              <a:t>1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3124200" y="58674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Simplified Arabic Fixed" pitchFamily="49" charset="-78"/>
                <a:cs typeface="Simplified Arabic Fixed" pitchFamily="49" charset="-78"/>
              </a:rPr>
              <a:t>critical section</a:t>
            </a:r>
            <a:endParaRPr lang="en-US" sz="1100" dirty="0">
              <a:latin typeface="Simplified Arabic Fixed" pitchFamily="49" charset="-78"/>
              <a:cs typeface="Simplified Arabic Fixed" pitchFamily="49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0.2 C 0 0.28958 0 0.19838 -0.00122 0.39838 L 0.25 0.4 " pathEditMode="relative" rAng="0" ptsTypes="FfFF">
                                      <p:cBhvr>
                                        <p:cTn id="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3.33333E-6 0.17778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0.2 C 0 0.28958 0 0.19838 -0.00122 0.39838 L 0.25 0.4 " pathEditMode="relative" rAng="0" ptsTypes="FfFF">
                                      <p:cBhvr>
                                        <p:cTn id="43" dur="300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3.33333E-6 0.17778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3.33333E-6 0.19445 C -3.33333E-6 0.28148 0.00122 0.19051 -3.33333E-6 0.38727 L -0.1 0.38889 " pathEditMode="relative" rAng="0" ptsTypes="FfFF">
                                      <p:cBhvr>
                                        <p:cTn id="9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1.11111E-6 L -0.00087 0.2 C -0.00087 0.28935 -0.00087 0.2007 -0.00122 0.4 L 0.1 0.4 " pathEditMode="relative" rAng="0" ptsTypes="FfFF">
                                      <p:cBhvr>
                                        <p:cTn id="10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3.33333E-6 0.31111 " pathEditMode="relative" rAng="0" ptsTypes="AA">
                                      <p:cBhvr>
                                        <p:cTn id="115" dur="3000" spd="-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-0.14166 0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9.16242E-7 L -0.00156 0.19412 C -0.00156 0.28135 0.00122 0.19019 -0.00156 0.38709 L -0.225 0.38871 " pathEditMode="relative" rAng="0" ptsTypes="FfFF">
                                      <p:cBhvr>
                                        <p:cTn id="175" dur="2000" spd="-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04535E-6 L 0.14167 -2.04535E-6 " pathEditMode="relative" rAng="0" ptsTypes="AA">
                                      <p:cBhvr>
                                        <p:cTn id="199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0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0.2 C 0 0.28958 0 0.19838 -0.00122 0.39838 L 0.25 0.4 " pathEditMode="relative" rAng="0" ptsTypes="FfFF">
                                      <p:cBhvr>
                                        <p:cTn id="231" dur="3000" spd="-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xit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6" grpId="1" animBg="1"/>
      <p:bldP spid="47" grpId="0" animBg="1"/>
      <p:bldP spid="47" grpId="1" animBg="1"/>
      <p:bldP spid="55" grpId="0" animBg="1"/>
      <p:bldP spid="55" grpId="1" animBg="1"/>
      <p:bldP spid="55" grpId="2" animBg="1"/>
      <p:bldP spid="55" grpId="3" animBg="1"/>
      <p:bldP spid="55" grpId="4" animBg="1"/>
      <p:bldP spid="55" grpId="5" animBg="1"/>
      <p:bldP spid="55" grpId="6" animBg="1"/>
      <p:bldP spid="55" grpId="7" animBg="1"/>
      <p:bldP spid="56" grpId="0" animBg="1"/>
      <p:bldP spid="56" grpId="1" animBg="1"/>
      <p:bldP spid="56" grpId="2" animBg="1"/>
      <p:bldP spid="56" grpId="3" animBg="1"/>
      <p:bldP spid="56" grpId="4" animBg="1"/>
      <p:bldP spid="56" grpId="5" animBg="1"/>
      <p:bldP spid="56" grpId="6" animBg="1"/>
      <p:bldP spid="56" grpId="7" animBg="1"/>
      <p:bldP spid="57" grpId="0" animBg="1"/>
      <p:bldP spid="57" grpId="1" animBg="1"/>
      <p:bldP spid="57" grpId="2" animBg="1"/>
      <p:bldP spid="57" grpId="3" animBg="1"/>
      <p:bldP spid="57" grpId="4" animBg="1"/>
      <p:bldP spid="57" grpId="5" animBg="1"/>
      <p:bldP spid="57" grpId="6" animBg="1"/>
      <p:bldP spid="57" grpId="7" animBg="1"/>
      <p:bldP spid="66" grpId="0" animBg="1"/>
      <p:bldP spid="66" grpId="1" animBg="1"/>
      <p:bldP spid="66" grpId="2" animBg="1"/>
      <p:bldP spid="67" grpId="0" animBg="1"/>
      <p:bldP spid="67" grpId="1" animBg="1"/>
      <p:bldP spid="73" grpId="0" build="allAtOnce"/>
      <p:bldP spid="73" grpId="1" build="allAtOnce"/>
      <p:bldP spid="84" grpId="0"/>
      <p:bldP spid="84" grpId="1"/>
      <p:bldP spid="85" grpId="0"/>
      <p:bldP spid="85" grpId="1"/>
      <p:bldP spid="86" grpId="0" build="allAtOnce"/>
      <p:bldP spid="87" grpId="0" animBg="1"/>
      <p:bldP spid="88" grpId="0" animBg="1"/>
      <p:bldP spid="88" grpId="1" animBg="1"/>
      <p:bldP spid="92" grpId="0"/>
      <p:bldP spid="92" grpId="1"/>
      <p:bldP spid="97" grpId="0" animBg="1"/>
      <p:bldP spid="97" grpId="1" animBg="1"/>
      <p:bldP spid="98" grpId="0" build="allAtOnce"/>
      <p:bldP spid="99" grpId="0" animBg="1"/>
      <p:bldP spid="100" grpId="0" animBg="1"/>
      <p:bldP spid="96" grpId="0" animBg="1"/>
      <p:bldP spid="96" grpId="1" animBg="1"/>
      <p:bldP spid="96" grpId="2" animBg="1"/>
      <p:bldP spid="96" grpId="3" animBg="1"/>
      <p:bldP spid="96" grpId="4" animBg="1"/>
      <p:bldP spid="96" grpId="5" animBg="1"/>
      <p:bldP spid="96" grpId="6" animBg="1"/>
      <p:bldP spid="96" grpId="7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5600" y="304800"/>
            <a:ext cx="3242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Mutual Exclusion – Variable Lock</a:t>
            </a:r>
          </a:p>
          <a:p>
            <a:pPr algn="ctr"/>
            <a:r>
              <a:rPr lang="en-US" dirty="0" err="1" smtClean="0"/>
              <a:t>sekenario</a:t>
            </a:r>
            <a:r>
              <a:rPr lang="en-US" dirty="0" smtClean="0"/>
              <a:t> </a:t>
            </a:r>
            <a:r>
              <a:rPr lang="en-US" dirty="0" err="1" smtClean="0"/>
              <a:t>gagal</a:t>
            </a:r>
            <a:endParaRPr lang="en-US" dirty="0"/>
          </a:p>
        </p:txBody>
      </p:sp>
      <p:cxnSp>
        <p:nvCxnSpPr>
          <p:cNvPr id="5" name="Shape 4"/>
          <p:cNvCxnSpPr>
            <a:stCxn id="51" idx="2"/>
          </p:cNvCxnSpPr>
          <p:nvPr/>
        </p:nvCxnSpPr>
        <p:spPr>
          <a:xfrm rot="5400000">
            <a:off x="5029200" y="3048000"/>
            <a:ext cx="2438400" cy="1828800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/>
          <p:cNvCxnSpPr>
            <a:stCxn id="45" idx="2"/>
          </p:cNvCxnSpPr>
          <p:nvPr/>
        </p:nvCxnSpPr>
        <p:spPr>
          <a:xfrm rot="5400000">
            <a:off x="3657600" y="3505200"/>
            <a:ext cx="1524000" cy="158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hape 6"/>
          <p:cNvCxnSpPr>
            <a:stCxn id="50" idx="2"/>
          </p:cNvCxnSpPr>
          <p:nvPr/>
        </p:nvCxnSpPr>
        <p:spPr>
          <a:xfrm rot="16200000" flipH="1">
            <a:off x="1371600" y="2971800"/>
            <a:ext cx="2514600" cy="2057400"/>
          </a:xfrm>
          <a:prstGeom prst="bentConnector2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609600" y="1219200"/>
            <a:ext cx="1981200" cy="1295400"/>
          </a:xfrm>
          <a:prstGeom prst="roundRect">
            <a:avLst>
              <a:gd name="adj" fmla="val 918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85800" y="13716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lock</a:t>
            </a:r>
          </a:p>
          <a:p>
            <a:pPr algn="ctr"/>
            <a:r>
              <a:rPr lang="en-US" sz="2800" b="1" dirty="0" smtClean="0"/>
              <a:t>0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447800" y="1295400"/>
            <a:ext cx="1066800" cy="990600"/>
          </a:xfrm>
          <a:prstGeom prst="roundRect">
            <a:avLst>
              <a:gd name="adj" fmla="val 6877"/>
            </a:avLst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429000" y="1219200"/>
            <a:ext cx="1981200" cy="1295400"/>
          </a:xfrm>
          <a:prstGeom prst="roundRect">
            <a:avLst>
              <a:gd name="adj" fmla="val 918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267200" y="1295400"/>
            <a:ext cx="1066800" cy="990600"/>
          </a:xfrm>
          <a:prstGeom prst="roundRect">
            <a:avLst>
              <a:gd name="adj" fmla="val 6877"/>
            </a:avLst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172200" y="1219200"/>
            <a:ext cx="1981200" cy="1295400"/>
          </a:xfrm>
          <a:prstGeom prst="roundRect">
            <a:avLst>
              <a:gd name="adj" fmla="val 918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010400" y="1295400"/>
            <a:ext cx="1066800" cy="990600"/>
          </a:xfrm>
          <a:prstGeom prst="roundRect">
            <a:avLst>
              <a:gd name="adj" fmla="val 6877"/>
            </a:avLst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447800" y="2362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267200" y="2362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7010400" y="2362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505200" y="13716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lock</a:t>
            </a:r>
          </a:p>
          <a:p>
            <a:pPr algn="ctr"/>
            <a:r>
              <a:rPr lang="en-US" sz="2800" b="1" dirty="0" smtClean="0"/>
              <a:t>0</a:t>
            </a:r>
            <a:endParaRPr lang="en-US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6248400" y="13716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lock</a:t>
            </a:r>
          </a:p>
          <a:p>
            <a:pPr algn="ctr"/>
            <a:r>
              <a:rPr lang="en-US" sz="2800" b="1" dirty="0" smtClean="0"/>
              <a:t>0</a:t>
            </a:r>
            <a:endParaRPr lang="en-US" b="1" dirty="0"/>
          </a:p>
        </p:txBody>
      </p:sp>
      <p:pic>
        <p:nvPicPr>
          <p:cNvPr id="20" name="Picture 2" descr="http://png-1.findicons.com/files/icons/977/rrze/720/lo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5334000" y="4724400"/>
            <a:ext cx="762000" cy="762000"/>
          </a:xfrm>
          <a:prstGeom prst="rect">
            <a:avLst/>
          </a:prstGeom>
          <a:noFill/>
        </p:spPr>
      </p:pic>
      <p:sp>
        <p:nvSpPr>
          <p:cNvPr id="21" name="Rounded Rectangle 20"/>
          <p:cNvSpPr/>
          <p:nvPr/>
        </p:nvSpPr>
        <p:spPr>
          <a:xfrm>
            <a:off x="685800" y="13716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lock</a:t>
            </a:r>
          </a:p>
          <a:p>
            <a:pPr algn="ctr"/>
            <a:r>
              <a:rPr lang="en-US" sz="2800" b="1" dirty="0"/>
              <a:t>1</a:t>
            </a:r>
            <a:endParaRPr lang="en-US" b="1" dirty="0"/>
          </a:p>
        </p:txBody>
      </p:sp>
      <p:pic>
        <p:nvPicPr>
          <p:cNvPr id="24" name="Picture 2" descr="http://png-1.findicons.com/files/icons/977/rrze/720/lo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2667000" y="4724400"/>
            <a:ext cx="762000" cy="762000"/>
          </a:xfrm>
          <a:prstGeom prst="rect">
            <a:avLst/>
          </a:prstGeom>
          <a:noFill/>
        </p:spPr>
      </p:pic>
      <p:sp>
        <p:nvSpPr>
          <p:cNvPr id="25" name="Oval 24"/>
          <p:cNvSpPr/>
          <p:nvPr/>
        </p:nvSpPr>
        <p:spPr>
          <a:xfrm>
            <a:off x="1447800" y="2362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267200" y="3581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" descr="http://png-1.findicons.com/files/icons/977/rrze/720/lo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3505200" y="3276600"/>
            <a:ext cx="762000" cy="762000"/>
          </a:xfrm>
          <a:prstGeom prst="rect">
            <a:avLst/>
          </a:prstGeom>
          <a:noFill/>
        </p:spPr>
      </p:pic>
      <p:grpSp>
        <p:nvGrpSpPr>
          <p:cNvPr id="28" name="Group 27"/>
          <p:cNvGrpSpPr/>
          <p:nvPr/>
        </p:nvGrpSpPr>
        <p:grpSpPr>
          <a:xfrm>
            <a:off x="1447800" y="1447800"/>
            <a:ext cx="1066800" cy="718810"/>
            <a:chOff x="1447800" y="1066800"/>
            <a:chExt cx="1066800" cy="718810"/>
          </a:xfrm>
        </p:grpSpPr>
        <p:pic>
          <p:nvPicPr>
            <p:cNvPr id="29" name="Picture 11" descr="C:\Users\jibonk\Downloads\ngbbs450ce22a86358.gif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0" y="1066800"/>
              <a:ext cx="914400" cy="665018"/>
            </a:xfrm>
            <a:prstGeom prst="rect">
              <a:avLst/>
            </a:prstGeom>
            <a:noFill/>
          </p:spPr>
        </p:pic>
        <p:sp>
          <p:nvSpPr>
            <p:cNvPr id="30" name="TextBox 29"/>
            <p:cNvSpPr txBox="1"/>
            <p:nvPr/>
          </p:nvSpPr>
          <p:spPr>
            <a:xfrm>
              <a:off x="1447800" y="1524000"/>
              <a:ext cx="1066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Simplified Arabic Fixed" pitchFamily="49" charset="-78"/>
                  <a:cs typeface="Simplified Arabic Fixed" pitchFamily="49" charset="-78"/>
                </a:rPr>
                <a:t>processing</a:t>
              </a:r>
              <a:endParaRPr lang="en-US" sz="1100" dirty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676400" y="160020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rPr>
              <a:t>END</a:t>
            </a:r>
            <a:endParaRPr lang="en-US" dirty="0">
              <a:solidFill>
                <a:schemeClr val="bg1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19600" y="64008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Simplified Arabic Fixed" pitchFamily="49" charset="-78"/>
                <a:cs typeface="Simplified Arabic Fixed" pitchFamily="49" charset="-78"/>
              </a:rPr>
              <a:t>processing</a:t>
            </a:r>
            <a:endParaRPr lang="en-US" sz="1100" dirty="0">
              <a:solidFill>
                <a:schemeClr val="bg1"/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48200" y="362459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Simplified Arabic Fixed" pitchFamily="49" charset="-78"/>
                <a:cs typeface="Simplified Arabic Fixed" pitchFamily="49" charset="-78"/>
              </a:rPr>
              <a:t>scheduled</a:t>
            </a:r>
            <a:endParaRPr lang="en-US" sz="1100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15000" y="545339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Simplified Arabic Fixed" pitchFamily="49" charset="-78"/>
                <a:cs typeface="Simplified Arabic Fixed" pitchFamily="49" charset="-78"/>
              </a:rPr>
              <a:t>scheduled</a:t>
            </a:r>
            <a:endParaRPr lang="en-US" sz="1100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4267200" y="2362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6096000" y="5029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1981200" y="54102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Simplified Arabic Fixed" pitchFamily="49" charset="-78"/>
                <a:cs typeface="Simplified Arabic Fixed" pitchFamily="49" charset="-78"/>
              </a:rPr>
              <a:t>scheduled</a:t>
            </a:r>
            <a:endParaRPr lang="en-US" sz="1100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3581400" y="2362200"/>
            <a:ext cx="1676400" cy="381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Proses</a:t>
            </a:r>
            <a:r>
              <a:rPr lang="en-US" b="1" dirty="0" smtClean="0"/>
              <a:t> 2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2362200" y="5105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7010400" y="2362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447800" y="2362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/>
          <p:cNvSpPr/>
          <p:nvPr/>
        </p:nvSpPr>
        <p:spPr>
          <a:xfrm>
            <a:off x="762000" y="2362200"/>
            <a:ext cx="1676400" cy="381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Proses</a:t>
            </a:r>
            <a:r>
              <a:rPr lang="en-US" b="1" dirty="0" smtClean="0"/>
              <a:t> 1</a:t>
            </a:r>
            <a:endParaRPr lang="en-US" b="1" dirty="0"/>
          </a:p>
        </p:txBody>
      </p:sp>
      <p:sp>
        <p:nvSpPr>
          <p:cNvPr id="51" name="Rounded Rectangle 50"/>
          <p:cNvSpPr/>
          <p:nvPr/>
        </p:nvSpPr>
        <p:spPr>
          <a:xfrm>
            <a:off x="6324600" y="2362200"/>
            <a:ext cx="1676400" cy="381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Proses</a:t>
            </a:r>
            <a:r>
              <a:rPr lang="en-US" b="1" dirty="0" smtClean="0"/>
              <a:t> 3</a:t>
            </a:r>
            <a:endParaRPr lang="en-US" b="1" dirty="0"/>
          </a:p>
        </p:txBody>
      </p:sp>
      <p:grpSp>
        <p:nvGrpSpPr>
          <p:cNvPr id="52" name="Group 51"/>
          <p:cNvGrpSpPr/>
          <p:nvPr/>
        </p:nvGrpSpPr>
        <p:grpSpPr>
          <a:xfrm>
            <a:off x="3429000" y="4114800"/>
            <a:ext cx="1905000" cy="2133600"/>
            <a:chOff x="3733800" y="3886200"/>
            <a:chExt cx="1905000" cy="2133600"/>
          </a:xfrm>
        </p:grpSpPr>
        <p:sp>
          <p:nvSpPr>
            <p:cNvPr id="53" name="Rectangle 52"/>
            <p:cNvSpPr/>
            <p:nvPr/>
          </p:nvSpPr>
          <p:spPr>
            <a:xfrm>
              <a:off x="3733800" y="3886200"/>
              <a:ext cx="1905000" cy="21336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962400" y="40386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962400" y="42672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962400" y="44958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962400" y="47244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62400" y="49530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962400" y="51816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962400" y="54102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962400" y="5638800"/>
              <a:ext cx="1524000" cy="1524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Rounded Rectangle 61"/>
          <p:cNvSpPr/>
          <p:nvPr/>
        </p:nvSpPr>
        <p:spPr>
          <a:xfrm>
            <a:off x="4724400" y="57150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lock</a:t>
            </a:r>
          </a:p>
          <a:p>
            <a:pPr algn="ctr"/>
            <a:r>
              <a:rPr lang="en-US" sz="2800" b="1" dirty="0" smtClean="0"/>
              <a:t>0</a:t>
            </a:r>
            <a:endParaRPr lang="en-US" b="1" dirty="0"/>
          </a:p>
        </p:txBody>
      </p:sp>
      <p:sp>
        <p:nvSpPr>
          <p:cNvPr id="63" name="Rounded Rectangle 62"/>
          <p:cNvSpPr/>
          <p:nvPr/>
        </p:nvSpPr>
        <p:spPr>
          <a:xfrm>
            <a:off x="4724400" y="5715000"/>
            <a:ext cx="762000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lock</a:t>
            </a:r>
          </a:p>
          <a:p>
            <a:pPr algn="ctr"/>
            <a:r>
              <a:rPr lang="en-US" sz="2800" b="1" dirty="0"/>
              <a:t>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100</Words>
  <Application>Microsoft Office PowerPoint</Application>
  <PresentationFormat>On-screen Show (4:3)</PresentationFormat>
  <Paragraphs>61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Tugas Sistem Operasi Dosen: Jajang Kusnendar,M.T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mutual exclusion</dc:title>
  <dc:creator>Dany Nurul Hidayat</dc:creator>
  <cp:lastModifiedBy>Acer</cp:lastModifiedBy>
  <cp:revision>21</cp:revision>
  <dcterms:created xsi:type="dcterms:W3CDTF">2012-11-07T23:02:21Z</dcterms:created>
  <dcterms:modified xsi:type="dcterms:W3CDTF">2012-12-28T01:33:28Z</dcterms:modified>
</cp:coreProperties>
</file>