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mp4" ContentType="video/unknown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58" r:id="rId6"/>
    <p:sldId id="262" r:id="rId7"/>
    <p:sldId id="259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FA48"/>
    <a:srgbClr val="FFCC00"/>
    <a:srgbClr val="B08E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07E60-05A1-4235-8B73-25E56403874D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E1692-979D-457D-80B3-CE8270336A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1703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07E60-05A1-4235-8B73-25E56403874D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E1692-979D-457D-80B3-CE8270336A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0349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07E60-05A1-4235-8B73-25E56403874D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E1692-979D-457D-80B3-CE8270336A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6347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07E60-05A1-4235-8B73-25E56403874D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E1692-979D-457D-80B3-CE8270336A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1870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07E60-05A1-4235-8B73-25E56403874D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E1692-979D-457D-80B3-CE8270336A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6775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07E60-05A1-4235-8B73-25E56403874D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E1692-979D-457D-80B3-CE8270336A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4600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07E60-05A1-4235-8B73-25E56403874D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E1692-979D-457D-80B3-CE8270336A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3817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07E60-05A1-4235-8B73-25E56403874D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E1692-979D-457D-80B3-CE8270336A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1141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07E60-05A1-4235-8B73-25E56403874D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E1692-979D-457D-80B3-CE8270336A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7968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07E60-05A1-4235-8B73-25E56403874D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E1692-979D-457D-80B3-CE8270336A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2794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07E60-05A1-4235-8B73-25E56403874D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E1692-979D-457D-80B3-CE8270336A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3246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407E60-05A1-4235-8B73-25E56403874D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0E1692-979D-457D-80B3-CE8270336A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9783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819400"/>
            <a:ext cx="91440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omic Sans MS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099137"/>
            <a:ext cx="914400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dirty="0" smtClean="0">
                <a:solidFill>
                  <a:schemeClr val="bg1"/>
                </a:solidFill>
                <a:latin typeface="Bodoni MT Condensed" pitchFamily="18" charset="0"/>
              </a:rPr>
              <a:t>Round-Robin</a:t>
            </a:r>
            <a:endParaRPr lang="id-ID" sz="6600" dirty="0" smtClean="0">
              <a:solidFill>
                <a:schemeClr val="bg1"/>
              </a:solidFill>
              <a:latin typeface="Bodoni MT Condensed" pitchFamily="18" charset="0"/>
            </a:endParaRPr>
          </a:p>
          <a:p>
            <a:pPr algn="ctr"/>
            <a:r>
              <a:rPr lang="id-ID" sz="2000" dirty="0" smtClean="0">
                <a:solidFill>
                  <a:schemeClr val="bg1"/>
                </a:solidFill>
                <a:latin typeface="Bodoni MT Condensed" pitchFamily="18" charset="0"/>
              </a:rPr>
              <a:t>Tugas Sistem Operasi</a:t>
            </a:r>
            <a:endParaRPr lang="id-ID" sz="2000" dirty="0" smtClean="0">
              <a:solidFill>
                <a:schemeClr val="bg1"/>
              </a:solidFill>
              <a:latin typeface="Bodoni MT Condensed" pitchFamily="18" charset="0"/>
            </a:endParaRPr>
          </a:p>
          <a:p>
            <a:pPr algn="ctr"/>
            <a:r>
              <a:rPr lang="id-ID" sz="1600" dirty="0" smtClean="0">
                <a:solidFill>
                  <a:schemeClr val="bg1"/>
                </a:solidFill>
                <a:latin typeface="Bodoni MT Condensed" pitchFamily="18" charset="0"/>
              </a:rPr>
              <a:t>Dosen: Jajang Kusnendar</a:t>
            </a:r>
            <a:r>
              <a:rPr lang="id-ID" sz="1600" smtClean="0">
                <a:solidFill>
                  <a:schemeClr val="bg1"/>
                </a:solidFill>
                <a:latin typeface="Bodoni MT Condensed" pitchFamily="18" charset="0"/>
              </a:rPr>
              <a:t>, M.T</a:t>
            </a:r>
            <a:endParaRPr lang="en-US" sz="1600" dirty="0">
              <a:latin typeface="Bodoni MT Condensed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290726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 smtClean="0">
                <a:latin typeface="Comic Sans MS" pitchFamily="66" charset="0"/>
              </a:rPr>
              <a:t>Algoritma</a:t>
            </a:r>
            <a:r>
              <a:rPr lang="en-US" dirty="0" smtClean="0">
                <a:latin typeface="Comic Sans MS" pitchFamily="66" charset="0"/>
              </a:rPr>
              <a:t>  </a:t>
            </a:r>
            <a:r>
              <a:rPr lang="en-US" dirty="0" err="1" smtClean="0">
                <a:latin typeface="Comic Sans MS" pitchFamily="66" charset="0"/>
              </a:rPr>
              <a:t>Penjadwalan</a:t>
            </a:r>
            <a:r>
              <a:rPr lang="en-US" dirty="0" smtClean="0">
                <a:latin typeface="Comic Sans MS" pitchFamily="66" charset="0"/>
              </a:rPr>
              <a:t>  Proses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172200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err="1" smtClean="0">
                <a:solidFill>
                  <a:schemeClr val="bg1"/>
                </a:solidFill>
              </a:rPr>
              <a:t>Alifia</a:t>
            </a:r>
            <a:r>
              <a:rPr lang="en-US" sz="1600" i="1" dirty="0" smtClean="0">
                <a:solidFill>
                  <a:schemeClr val="bg1"/>
                </a:solidFill>
              </a:rPr>
              <a:t> </a:t>
            </a:r>
            <a:r>
              <a:rPr lang="en-US" sz="1600" i="1" dirty="0" err="1" smtClean="0">
                <a:solidFill>
                  <a:schemeClr val="bg1"/>
                </a:solidFill>
              </a:rPr>
              <a:t>Puspaningrum</a:t>
            </a:r>
            <a:r>
              <a:rPr lang="en-US" sz="1600" i="1" dirty="0">
                <a:solidFill>
                  <a:schemeClr val="bg1"/>
                </a:solidFill>
              </a:rPr>
              <a:t> </a:t>
            </a:r>
            <a:r>
              <a:rPr lang="en-US" sz="1600" i="1" dirty="0" smtClean="0">
                <a:solidFill>
                  <a:schemeClr val="bg1"/>
                </a:solidFill>
              </a:rPr>
              <a:t>   |    Asti </a:t>
            </a:r>
            <a:r>
              <a:rPr lang="en-US" sz="1600" i="1" dirty="0" err="1" smtClean="0">
                <a:solidFill>
                  <a:schemeClr val="bg1"/>
                </a:solidFill>
              </a:rPr>
              <a:t>Eka</a:t>
            </a:r>
            <a:r>
              <a:rPr lang="en-US" sz="1600" i="1" dirty="0" smtClean="0">
                <a:solidFill>
                  <a:schemeClr val="bg1"/>
                </a:solidFill>
              </a:rPr>
              <a:t> </a:t>
            </a:r>
            <a:r>
              <a:rPr lang="en-US" sz="1600" i="1" dirty="0" err="1" smtClean="0">
                <a:solidFill>
                  <a:schemeClr val="bg1"/>
                </a:solidFill>
              </a:rPr>
              <a:t>Fitriyanti</a:t>
            </a:r>
            <a:r>
              <a:rPr lang="en-US" sz="1600" i="1" dirty="0" smtClean="0">
                <a:solidFill>
                  <a:schemeClr val="bg1"/>
                </a:solidFill>
              </a:rPr>
              <a:t>    |    </a:t>
            </a:r>
            <a:r>
              <a:rPr lang="en-US" sz="1600" i="1" dirty="0" err="1" smtClean="0">
                <a:solidFill>
                  <a:schemeClr val="bg1"/>
                </a:solidFill>
              </a:rPr>
              <a:t>Cecep</a:t>
            </a:r>
            <a:r>
              <a:rPr lang="en-US" sz="1600" i="1" dirty="0" smtClean="0">
                <a:solidFill>
                  <a:schemeClr val="bg1"/>
                </a:solidFill>
              </a:rPr>
              <a:t> </a:t>
            </a:r>
            <a:r>
              <a:rPr lang="en-US" sz="1600" i="1" dirty="0" err="1" smtClean="0">
                <a:solidFill>
                  <a:schemeClr val="bg1"/>
                </a:solidFill>
              </a:rPr>
              <a:t>Fery</a:t>
            </a:r>
            <a:r>
              <a:rPr lang="en-US" sz="1600" i="1" dirty="0" smtClean="0">
                <a:solidFill>
                  <a:schemeClr val="bg1"/>
                </a:solidFill>
              </a:rPr>
              <a:t> </a:t>
            </a:r>
            <a:r>
              <a:rPr lang="en-US" sz="1600" i="1" dirty="0" err="1" smtClean="0">
                <a:solidFill>
                  <a:schemeClr val="bg1"/>
                </a:solidFill>
              </a:rPr>
              <a:t>Fitra</a:t>
            </a:r>
            <a:r>
              <a:rPr lang="en-US" sz="1600" i="1" dirty="0" smtClean="0">
                <a:solidFill>
                  <a:schemeClr val="bg1"/>
                </a:solidFill>
              </a:rPr>
              <a:t> G.    |    </a:t>
            </a:r>
            <a:r>
              <a:rPr lang="en-US" sz="1600" i="1" dirty="0" err="1" smtClean="0">
                <a:solidFill>
                  <a:schemeClr val="bg1"/>
                </a:solidFill>
              </a:rPr>
              <a:t>Eka</a:t>
            </a:r>
            <a:r>
              <a:rPr lang="en-US" sz="1600" i="1" dirty="0" smtClean="0">
                <a:solidFill>
                  <a:schemeClr val="bg1"/>
                </a:solidFill>
              </a:rPr>
              <a:t> </a:t>
            </a:r>
            <a:r>
              <a:rPr lang="en-US" sz="1600" i="1" dirty="0" err="1" smtClean="0">
                <a:solidFill>
                  <a:schemeClr val="bg1"/>
                </a:solidFill>
              </a:rPr>
              <a:t>Erdiansyah</a:t>
            </a:r>
            <a:endParaRPr lang="en-US" sz="1600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                 1005200                 |            1000044       |            1005161         |            1002500</a:t>
            </a:r>
            <a:endParaRPr lang="en-US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278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228600"/>
            <a:ext cx="2057400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chemeClr val="bg1"/>
                </a:solidFill>
              </a:rPr>
              <a:t>Pendahuluan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1374100"/>
            <a:ext cx="85344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err="1" smtClean="0">
                <a:solidFill>
                  <a:schemeClr val="bg1"/>
                </a:solidFill>
                <a:latin typeface="Comic Sans MS" pitchFamily="66" charset="0"/>
              </a:rPr>
              <a:t>Penjadwalan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 Round-Robin (R-R) </a:t>
            </a:r>
            <a:r>
              <a:rPr lang="en-US" dirty="0" err="1" smtClean="0">
                <a:solidFill>
                  <a:schemeClr val="bg1"/>
                </a:solidFill>
                <a:latin typeface="Comic Sans MS" pitchFamily="66" charset="0"/>
              </a:rPr>
              <a:t>termasuk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Comic Sans MS" pitchFamily="66" charset="0"/>
              </a:rPr>
              <a:t>dalam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Comic Sans MS" pitchFamily="66" charset="0"/>
              </a:rPr>
              <a:t>penjadwalan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400" i="1" dirty="0" smtClean="0">
                <a:solidFill>
                  <a:schemeClr val="bg1"/>
                </a:solidFill>
                <a:latin typeface="Comic Sans MS" pitchFamily="66" charset="0"/>
              </a:rPr>
              <a:t>preemptive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bukan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di </a:t>
            </a:r>
            <a:r>
              <a:rPr lang="en-US" i="1" dirty="0">
                <a:solidFill>
                  <a:schemeClr val="bg1"/>
                </a:solidFill>
                <a:latin typeface="Comic Sans MS" pitchFamily="66" charset="0"/>
              </a:rPr>
              <a:t>preempt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oleh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proses lain </a:t>
            </a:r>
            <a:r>
              <a:rPr lang="en-US" sz="3200" dirty="0" err="1">
                <a:solidFill>
                  <a:schemeClr val="bg1"/>
                </a:solidFill>
                <a:latin typeface="Comic Sans MS" pitchFamily="66" charset="0"/>
              </a:rPr>
              <a:t>tapi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terutama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oleh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penjadwal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berdasarkan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jatah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waktu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pemroses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yang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disebut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kwanta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.</a:t>
            </a:r>
            <a:endParaRPr lang="en-US" sz="20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algn="just"/>
            <a:endParaRPr lang="en-US" sz="20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algn="just"/>
            <a:r>
              <a:rPr lang="en-US" sz="2000" dirty="0" err="1" smtClean="0">
                <a:solidFill>
                  <a:schemeClr val="bg1"/>
                </a:solidFill>
                <a:latin typeface="Comic Sans MS" pitchFamily="66" charset="0"/>
              </a:rPr>
              <a:t>Algoritma</a:t>
            </a:r>
            <a:r>
              <a:rPr lang="en-US" sz="2000" dirty="0" smtClean="0">
                <a:solidFill>
                  <a:schemeClr val="bg1"/>
                </a:solidFill>
                <a:latin typeface="Comic Sans MS" pitchFamily="66" charset="0"/>
              </a:rPr>
              <a:t> R-R </a:t>
            </a:r>
            <a:r>
              <a:rPr lang="en-US" sz="2000" dirty="0" err="1" smtClean="0">
                <a:solidFill>
                  <a:schemeClr val="bg1"/>
                </a:solidFill>
                <a:latin typeface="Comic Sans MS" pitchFamily="66" charset="0"/>
              </a:rPr>
              <a:t>didesain</a:t>
            </a:r>
            <a:r>
              <a:rPr lang="en-US" sz="20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Comic Sans MS" pitchFamily="66" charset="0"/>
              </a:rPr>
              <a:t>untuk</a:t>
            </a:r>
            <a:r>
              <a:rPr lang="en-US" sz="20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Comic Sans MS" pitchFamily="66" charset="0"/>
              </a:rPr>
              <a:t>sistem</a:t>
            </a:r>
            <a:r>
              <a:rPr lang="en-US" sz="20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000" i="1" dirty="0" smtClean="0">
                <a:solidFill>
                  <a:schemeClr val="bg1"/>
                </a:solidFill>
                <a:latin typeface="Comic Sans MS" pitchFamily="66" charset="0"/>
              </a:rPr>
              <a:t>time sharing. </a:t>
            </a:r>
          </a:p>
          <a:p>
            <a:pPr algn="just"/>
            <a:endParaRPr lang="en-US" i="1" dirty="0">
              <a:solidFill>
                <a:schemeClr val="bg1"/>
              </a:solidFill>
              <a:latin typeface="Comic Sans MS" pitchFamily="66" charset="0"/>
            </a:endParaRPr>
          </a:p>
          <a:p>
            <a:pPr algn="just"/>
            <a:r>
              <a:rPr lang="en-US" dirty="0" err="1" smtClean="0">
                <a:solidFill>
                  <a:schemeClr val="bg1"/>
                </a:solidFill>
                <a:latin typeface="Comic Sans MS" pitchFamily="66" charset="0"/>
              </a:rPr>
              <a:t>Algoritma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 R-R </a:t>
            </a:r>
            <a:r>
              <a:rPr lang="en-US" dirty="0" err="1" smtClean="0">
                <a:solidFill>
                  <a:schemeClr val="bg1"/>
                </a:solidFill>
                <a:latin typeface="Comic Sans MS" pitchFamily="66" charset="0"/>
              </a:rPr>
              <a:t>merupakan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: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id-ID" dirty="0">
                <a:solidFill>
                  <a:schemeClr val="bg1"/>
                </a:solidFill>
                <a:latin typeface="Comic Sans MS" pitchFamily="66" charset="0"/>
              </a:rPr>
              <a:t>Penjadwalan ini bukan dipreempt oleh proses lain tetapi oleh penjadwal berdasarkan lama waktu berjalannya proses (preempt by time). </a:t>
            </a:r>
            <a:endParaRPr lang="en-US" dirty="0">
              <a:solidFill>
                <a:schemeClr val="bg1"/>
              </a:solidFill>
              <a:latin typeface="Comic Sans MS" pitchFamily="66" charset="0"/>
            </a:endParaRP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id-ID" dirty="0">
                <a:solidFill>
                  <a:schemeClr val="bg1"/>
                </a:solidFill>
                <a:latin typeface="Comic Sans MS" pitchFamily="66" charset="0"/>
              </a:rPr>
              <a:t>Penjadwalan tanpa prioritas. </a:t>
            </a:r>
            <a:endParaRPr lang="en-US" dirty="0">
              <a:solidFill>
                <a:schemeClr val="bg1"/>
              </a:solidFill>
              <a:latin typeface="Comic Sans MS" pitchFamily="66" charset="0"/>
            </a:endParaRP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id-ID" dirty="0">
                <a:solidFill>
                  <a:schemeClr val="bg1"/>
                </a:solidFill>
                <a:latin typeface="Comic Sans MS" pitchFamily="66" charset="0"/>
              </a:rPr>
              <a:t>Berasumsi bahwa semua proses memiliki kepentingan yang sama, sehingga tidak   ada prioritas tertentu</a:t>
            </a:r>
            <a:endParaRPr lang="en-US" dirty="0">
              <a:solidFill>
                <a:schemeClr val="bg1"/>
              </a:solidFill>
              <a:latin typeface="Comic Sans MS" pitchFamily="66" charset="0"/>
            </a:endParaRPr>
          </a:p>
          <a:p>
            <a:pPr algn="just"/>
            <a:endParaRPr lang="en-US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247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228600"/>
            <a:ext cx="3124200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chemeClr val="bg1"/>
                </a:solidFill>
              </a:rPr>
              <a:t>Ketentuan</a:t>
            </a:r>
            <a:r>
              <a:rPr lang="en-US" sz="2400" dirty="0" smtClean="0">
                <a:solidFill>
                  <a:schemeClr val="bg1"/>
                </a:solidFill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</a:rPr>
              <a:t>algoritma</a:t>
            </a:r>
            <a:r>
              <a:rPr lang="en-US" sz="2400" dirty="0" smtClean="0">
                <a:solidFill>
                  <a:schemeClr val="bg1"/>
                </a:solidFill>
              </a:rPr>
              <a:t>)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1524000"/>
            <a:ext cx="85344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Ketentuan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algoritma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round robin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adalah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sebagai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berikut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: </a:t>
            </a:r>
            <a:endParaRPr lang="en-US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algn="just"/>
            <a:endParaRPr lang="en-US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dirty="0" err="1" smtClean="0">
                <a:solidFill>
                  <a:schemeClr val="bg1"/>
                </a:solidFill>
                <a:latin typeface="Comic Sans MS" pitchFamily="66" charset="0"/>
              </a:rPr>
              <a:t>Jika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Comic Sans MS" pitchFamily="66" charset="0"/>
              </a:rPr>
              <a:t>kwanta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Comic Sans MS" pitchFamily="66" charset="0"/>
              </a:rPr>
              <a:t>habis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dan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proses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belum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selesai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maka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proses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menjadi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i="1" dirty="0">
                <a:solidFill>
                  <a:schemeClr val="bg1"/>
                </a:solidFill>
                <a:latin typeface="Comic Sans MS" pitchFamily="66" charset="0"/>
              </a:rPr>
              <a:t>runnable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dan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pemroses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dialihkan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ke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proses lain. </a:t>
            </a:r>
            <a:endParaRPr lang="en-US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endParaRPr lang="en-US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dirty="0" err="1" smtClean="0">
                <a:solidFill>
                  <a:schemeClr val="bg1"/>
                </a:solidFill>
                <a:latin typeface="Comic Sans MS" pitchFamily="66" charset="0"/>
              </a:rPr>
              <a:t>Jika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Comic Sans MS" pitchFamily="66" charset="0"/>
              </a:rPr>
              <a:t>kwanta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belum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habis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dan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proses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menunggu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suatu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kejadian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(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selesainya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operasi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I/O),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maka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proses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menjadi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i="1" dirty="0">
                <a:solidFill>
                  <a:schemeClr val="bg1"/>
                </a:solidFill>
                <a:latin typeface="Comic Sans MS" pitchFamily="66" charset="0"/>
              </a:rPr>
              <a:t>blocked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dan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pemroses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dialihkan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ke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proses lain. 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n-US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dirty="0" err="1" smtClean="0">
                <a:solidFill>
                  <a:schemeClr val="bg1"/>
                </a:solidFill>
                <a:latin typeface="Comic Sans MS" pitchFamily="66" charset="0"/>
              </a:rPr>
              <a:t>Jika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Comic Sans MS" pitchFamily="66" charset="0"/>
              </a:rPr>
              <a:t>kwanta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belum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habis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tapi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proses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telah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selesai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maka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proses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diakhiri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dan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pemroses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dialihkan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ke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proses lain.</a:t>
            </a:r>
          </a:p>
        </p:txBody>
      </p:sp>
    </p:spTree>
    <p:extLst>
      <p:ext uri="{BB962C8B-B14F-4D97-AF65-F5344CB8AC3E}">
        <p14:creationId xmlns:p14="http://schemas.microsoft.com/office/powerpoint/2010/main" xmlns="" val="29680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228600"/>
            <a:ext cx="3124200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chemeClr val="bg1"/>
                </a:solidFill>
              </a:rPr>
              <a:t>Implementasi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1600200"/>
            <a:ext cx="8458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dirty="0">
                <a:solidFill>
                  <a:schemeClr val="bg1"/>
                </a:solidFill>
                <a:latin typeface="Comic Sans MS" pitchFamily="66" charset="0"/>
              </a:rPr>
              <a:t>Diimplementasikan dengan : </a:t>
            </a:r>
            <a:endParaRPr lang="en-US" dirty="0">
              <a:solidFill>
                <a:schemeClr val="bg1"/>
              </a:solidFill>
              <a:latin typeface="Comic Sans MS" pitchFamily="66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id-ID" dirty="0">
                <a:solidFill>
                  <a:schemeClr val="bg1"/>
                </a:solidFill>
                <a:latin typeface="Comic Sans MS" pitchFamily="66" charset="0"/>
              </a:rPr>
              <a:t>Mengelola senarai proses </a:t>
            </a:r>
            <a:r>
              <a:rPr lang="id-ID" i="1" dirty="0">
                <a:solidFill>
                  <a:schemeClr val="bg1"/>
                </a:solidFill>
                <a:latin typeface="Comic Sans MS" pitchFamily="66" charset="0"/>
              </a:rPr>
              <a:t>ready (runnable) </a:t>
            </a:r>
            <a:r>
              <a:rPr lang="id-ID" dirty="0">
                <a:solidFill>
                  <a:schemeClr val="bg1"/>
                </a:solidFill>
                <a:latin typeface="Comic Sans MS" pitchFamily="66" charset="0"/>
              </a:rPr>
              <a:t>sesuai urutan kedatangan. </a:t>
            </a:r>
            <a:endParaRPr lang="en-US" dirty="0">
              <a:solidFill>
                <a:schemeClr val="bg1"/>
              </a:solidFill>
              <a:latin typeface="Comic Sans MS" pitchFamily="66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id-ID" dirty="0">
                <a:solidFill>
                  <a:schemeClr val="bg1"/>
                </a:solidFill>
                <a:latin typeface="Comic Sans MS" pitchFamily="66" charset="0"/>
              </a:rPr>
              <a:t>Ambil proses yang berada di ujung depan antrian menjadi </a:t>
            </a:r>
            <a:r>
              <a:rPr lang="id-ID" i="1" dirty="0">
                <a:solidFill>
                  <a:schemeClr val="bg1"/>
                </a:solidFill>
                <a:latin typeface="Comic Sans MS" pitchFamily="66" charset="0"/>
              </a:rPr>
              <a:t>running</a:t>
            </a:r>
            <a:r>
              <a:rPr lang="id-ID" dirty="0">
                <a:solidFill>
                  <a:schemeClr val="bg1"/>
                </a:solidFill>
                <a:latin typeface="Comic Sans MS" pitchFamily="66" charset="0"/>
              </a:rPr>
              <a:t>. </a:t>
            </a:r>
            <a:endParaRPr lang="en-US" dirty="0">
              <a:solidFill>
                <a:schemeClr val="bg1"/>
              </a:solidFill>
              <a:latin typeface="Comic Sans MS" pitchFamily="66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id-ID" dirty="0">
                <a:solidFill>
                  <a:schemeClr val="bg1"/>
                </a:solidFill>
                <a:latin typeface="Comic Sans MS" pitchFamily="66" charset="0"/>
              </a:rPr>
              <a:t>Bila kwanta belum habis dan proses selesai, maka ambil proses di ujung depan antrian proses </a:t>
            </a:r>
            <a:r>
              <a:rPr lang="id-ID" i="1" dirty="0">
                <a:solidFill>
                  <a:schemeClr val="bg1"/>
                </a:solidFill>
                <a:latin typeface="Comic Sans MS" pitchFamily="66" charset="0"/>
              </a:rPr>
              <a:t>ready</a:t>
            </a:r>
            <a:r>
              <a:rPr lang="id-ID" dirty="0">
                <a:solidFill>
                  <a:schemeClr val="bg1"/>
                </a:solidFill>
                <a:latin typeface="Comic Sans MS" pitchFamily="66" charset="0"/>
              </a:rPr>
              <a:t>. </a:t>
            </a:r>
            <a:endParaRPr lang="en-US" dirty="0">
              <a:solidFill>
                <a:schemeClr val="bg1"/>
              </a:solidFill>
              <a:latin typeface="Comic Sans MS" pitchFamily="66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id-ID" dirty="0">
                <a:solidFill>
                  <a:schemeClr val="bg1"/>
                </a:solidFill>
                <a:latin typeface="Comic Sans MS" pitchFamily="66" charset="0"/>
              </a:rPr>
              <a:t>Jika kwanta habis dan proses belum selesai, maka tempatkan proses </a:t>
            </a:r>
            <a:r>
              <a:rPr lang="id-ID" i="1" dirty="0">
                <a:solidFill>
                  <a:schemeClr val="bg1"/>
                </a:solidFill>
                <a:latin typeface="Comic Sans MS" pitchFamily="66" charset="0"/>
              </a:rPr>
              <a:t>running</a:t>
            </a:r>
            <a:r>
              <a:rPr lang="id-ID" dirty="0">
                <a:solidFill>
                  <a:schemeClr val="bg1"/>
                </a:solidFill>
                <a:latin typeface="Comic Sans MS" pitchFamily="66" charset="0"/>
              </a:rPr>
              <a:t> ke ekor antrian proses ready dan ambil proses di ujung depan antrian proses </a:t>
            </a:r>
            <a:r>
              <a:rPr lang="id-ID" i="1" dirty="0">
                <a:solidFill>
                  <a:schemeClr val="bg1"/>
                </a:solidFill>
                <a:latin typeface="Comic Sans MS" pitchFamily="66" charset="0"/>
              </a:rPr>
              <a:t>ready</a:t>
            </a:r>
            <a:r>
              <a:rPr lang="id-ID" dirty="0">
                <a:solidFill>
                  <a:schemeClr val="bg1"/>
                </a:solidFill>
                <a:latin typeface="Comic Sans MS" pitchFamily="66" charset="0"/>
              </a:rPr>
              <a:t>.</a:t>
            </a:r>
            <a:endParaRPr lang="en-US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8676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rutan Kejadian Algoritma Round Robi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24000"/>
            <a:ext cx="6858000" cy="426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04800" y="228600"/>
            <a:ext cx="2057400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chemeClr val="bg1"/>
                </a:solidFill>
              </a:rPr>
              <a:t>Alur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914400"/>
            <a:ext cx="845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Urutan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kejadian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Algoritma</a:t>
            </a:r>
            <a:r>
              <a:rPr lang="en-US" dirty="0" smtClean="0">
                <a:solidFill>
                  <a:schemeClr val="bg1"/>
                </a:solidFill>
              </a:rPr>
              <a:t> Round-Robin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5791200"/>
            <a:ext cx="7620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http://4.bp.blogspot.com/-u5MTJ43o8Xg/TYVjlwQlK2I/AAAAAAAAADc/4RgwfTNZNeY/s1600/2%2B%25282%2529.png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400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228600"/>
            <a:ext cx="2057400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chemeClr val="bg1"/>
                </a:solidFill>
              </a:rPr>
              <a:t>Simulasi</a:t>
            </a:r>
            <a:r>
              <a:rPr lang="en-US" sz="2400" dirty="0" smtClean="0">
                <a:solidFill>
                  <a:schemeClr val="bg1"/>
                </a:solidFill>
              </a:rPr>
              <a:t> 1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6" name="Round Robin Algorithm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" y="914400"/>
            <a:ext cx="7010400" cy="525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59251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36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228600"/>
            <a:ext cx="2057400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chemeClr val="bg1"/>
                </a:solidFill>
              </a:rPr>
              <a:t>Simulasi</a:t>
            </a:r>
            <a:r>
              <a:rPr lang="en-US" sz="2400" dirty="0" smtClean="0">
                <a:solidFill>
                  <a:schemeClr val="bg1"/>
                </a:solidFill>
              </a:rPr>
              <a:t> 2</a:t>
            </a:r>
            <a:endParaRPr lang="en-US" sz="2400" dirty="0">
              <a:solidFill>
                <a:schemeClr val="bg1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24108348"/>
              </p:ext>
            </p:extLst>
          </p:nvPr>
        </p:nvGraphicFramePr>
        <p:xfrm>
          <a:off x="3562469" y="1130597"/>
          <a:ext cx="2133599" cy="1668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0282"/>
                <a:gridCol w="690282"/>
                <a:gridCol w="753035"/>
              </a:tblGrid>
              <a:tr h="36524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Proses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Arrival  Time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Service Time</a:t>
                      </a:r>
                      <a:endParaRPr lang="en-US" sz="1050" dirty="0"/>
                    </a:p>
                  </a:txBody>
                  <a:tcPr anchor="ctr"/>
                </a:tc>
              </a:tr>
              <a:tr h="241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0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3</a:t>
                      </a:r>
                      <a:endParaRPr lang="en-US" sz="1050" dirty="0"/>
                    </a:p>
                  </a:txBody>
                  <a:tcPr/>
                </a:tc>
              </a:tr>
              <a:tr h="241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2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6</a:t>
                      </a:r>
                      <a:endParaRPr lang="en-US" sz="1050" dirty="0"/>
                    </a:p>
                  </a:txBody>
                  <a:tcPr/>
                </a:tc>
              </a:tr>
              <a:tr h="241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C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4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4</a:t>
                      </a:r>
                      <a:endParaRPr lang="en-US" sz="1050" dirty="0"/>
                    </a:p>
                  </a:txBody>
                  <a:tcPr/>
                </a:tc>
              </a:tr>
              <a:tr h="241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6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5</a:t>
                      </a:r>
                      <a:endParaRPr lang="en-US" sz="1050" dirty="0"/>
                    </a:p>
                  </a:txBody>
                  <a:tcPr/>
                </a:tc>
              </a:tr>
              <a:tr h="241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E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8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2</a:t>
                      </a:r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124200" y="722439"/>
            <a:ext cx="3223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Round-Robin </a:t>
            </a:r>
            <a:r>
              <a:rPr lang="en-US" dirty="0" err="1" smtClean="0">
                <a:solidFill>
                  <a:schemeClr val="bg1"/>
                </a:solidFill>
              </a:rPr>
              <a:t>dengan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kwanta</a:t>
            </a:r>
            <a:r>
              <a:rPr lang="en-US" dirty="0" smtClean="0">
                <a:solidFill>
                  <a:schemeClr val="bg1"/>
                </a:solidFill>
              </a:rPr>
              <a:t> = 1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42" t="27128" r="54153" b="53977"/>
          <a:stretch/>
        </p:blipFill>
        <p:spPr bwMode="auto">
          <a:xfrm>
            <a:off x="339436" y="3228108"/>
            <a:ext cx="8579666" cy="2095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93" t="50000" r="55491" b="47222"/>
          <a:stretch/>
        </p:blipFill>
        <p:spPr bwMode="auto">
          <a:xfrm>
            <a:off x="1305344" y="5897871"/>
            <a:ext cx="7620001" cy="314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1655864" y="5897062"/>
            <a:ext cx="381000" cy="3048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524000" y="3429000"/>
            <a:ext cx="381000" cy="3048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143000" y="3429000"/>
            <a:ext cx="381000" cy="3048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049374" y="5888842"/>
            <a:ext cx="381000" cy="304800"/>
          </a:xfrm>
          <a:prstGeom prst="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274864" y="5897062"/>
            <a:ext cx="381000" cy="304800"/>
          </a:xfrm>
          <a:prstGeom prst="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911927" y="3719946"/>
            <a:ext cx="381000" cy="304800"/>
          </a:xfrm>
          <a:prstGeom prst="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7551927" y="3716648"/>
            <a:ext cx="381000" cy="304800"/>
          </a:xfrm>
          <a:prstGeom prst="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06180" y="5887688"/>
            <a:ext cx="381000" cy="304800"/>
          </a:xfrm>
          <a:prstGeom prst="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2673927" y="3735944"/>
            <a:ext cx="381000" cy="304800"/>
          </a:xfrm>
          <a:prstGeom prst="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3568180" y="5887688"/>
            <a:ext cx="381000" cy="3048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3051047" y="4024746"/>
            <a:ext cx="381000" cy="3048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2437014" y="5897062"/>
            <a:ext cx="381000" cy="3048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4167413" y="3999346"/>
            <a:ext cx="381000" cy="3048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4738913" y="5887688"/>
            <a:ext cx="381000" cy="3048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3803394" y="4304146"/>
            <a:ext cx="381000" cy="3048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3187180" y="5887688"/>
            <a:ext cx="381000" cy="3048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8305800" y="4309919"/>
            <a:ext cx="381000" cy="3048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5296402" y="4309919"/>
            <a:ext cx="381000" cy="3048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6408927" y="4603173"/>
            <a:ext cx="381000" cy="3048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4357913" y="5887688"/>
            <a:ext cx="381000" cy="3048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495800" y="6260068"/>
            <a:ext cx="1439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antrian</a:t>
            </a:r>
            <a:r>
              <a:rPr lang="en-US" dirty="0" smtClean="0">
                <a:solidFill>
                  <a:schemeClr val="bg1"/>
                </a:solidFill>
              </a:rPr>
              <a:t> ready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43000" y="6213157"/>
            <a:ext cx="6447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chemeClr val="bg1"/>
                </a:solidFill>
              </a:rPr>
              <a:t>depan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305800" y="6216134"/>
            <a:ext cx="842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chemeClr val="bg1"/>
                </a:solidFill>
              </a:rPr>
              <a:t>belakang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721427" y="4907973"/>
            <a:ext cx="381000" cy="381000"/>
          </a:xfrm>
          <a:prstGeom prst="ellipse">
            <a:avLst/>
          </a:prstGeom>
          <a:solidFill>
            <a:srgbClr val="FFFF00">
              <a:alpha val="36000"/>
            </a:srgbClr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3241547" y="4907973"/>
            <a:ext cx="381000" cy="381000"/>
          </a:xfrm>
          <a:prstGeom prst="ellipse">
            <a:avLst/>
          </a:prstGeom>
          <a:solidFill>
            <a:srgbClr val="DCFA48">
              <a:alpha val="36000"/>
            </a:srgb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483427" y="4907973"/>
            <a:ext cx="381000" cy="381000"/>
          </a:xfrm>
          <a:prstGeom prst="ellipse">
            <a:avLst/>
          </a:prstGeom>
          <a:solidFill>
            <a:srgbClr val="00B0F0">
              <a:alpha val="36000"/>
            </a:srgb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3993894" y="4888346"/>
            <a:ext cx="381000" cy="381000"/>
          </a:xfrm>
          <a:prstGeom prst="ellipse">
            <a:avLst/>
          </a:prstGeom>
          <a:solidFill>
            <a:schemeClr val="accent6">
              <a:lumMod val="75000"/>
              <a:alpha val="36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2292927" y="3431144"/>
            <a:ext cx="381000" cy="3048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b="1" dirty="0"/>
          </a:p>
        </p:txBody>
      </p:sp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93" t="50000" r="91620" b="47235"/>
          <a:stretch/>
        </p:blipFill>
        <p:spPr bwMode="auto">
          <a:xfrm>
            <a:off x="1269568" y="5899956"/>
            <a:ext cx="381000" cy="313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93" t="50000" r="91620" b="47235"/>
          <a:stretch/>
        </p:blipFill>
        <p:spPr bwMode="auto">
          <a:xfrm>
            <a:off x="1655864" y="5899956"/>
            <a:ext cx="381000" cy="313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93" t="50000" r="91620" b="47235"/>
          <a:stretch/>
        </p:blipFill>
        <p:spPr bwMode="auto">
          <a:xfrm>
            <a:off x="2036095" y="5897062"/>
            <a:ext cx="394279" cy="313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93" t="50000" r="91620" b="47235"/>
          <a:stretch/>
        </p:blipFill>
        <p:spPr bwMode="auto">
          <a:xfrm>
            <a:off x="2411901" y="5892861"/>
            <a:ext cx="394279" cy="313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93" t="50000" r="91620" b="47235"/>
          <a:stretch/>
        </p:blipFill>
        <p:spPr bwMode="auto">
          <a:xfrm>
            <a:off x="2806180" y="5892861"/>
            <a:ext cx="394279" cy="313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Rectangle 46"/>
          <p:cNvSpPr/>
          <p:nvPr/>
        </p:nvSpPr>
        <p:spPr>
          <a:xfrm>
            <a:off x="4548413" y="3726873"/>
            <a:ext cx="381000" cy="304800"/>
          </a:xfrm>
          <a:prstGeom prst="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48" name="Rectangle 47"/>
          <p:cNvSpPr/>
          <p:nvPr/>
        </p:nvSpPr>
        <p:spPr>
          <a:xfrm>
            <a:off x="3965447" y="5887688"/>
            <a:ext cx="381000" cy="304800"/>
          </a:xfrm>
          <a:prstGeom prst="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49" name="Rectangle 48"/>
          <p:cNvSpPr/>
          <p:nvPr/>
        </p:nvSpPr>
        <p:spPr>
          <a:xfrm>
            <a:off x="3432047" y="3726873"/>
            <a:ext cx="381000" cy="304800"/>
          </a:xfrm>
          <a:prstGeom prst="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pic>
        <p:nvPicPr>
          <p:cNvPr id="50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93" t="50000" r="91620" b="47235"/>
          <a:stretch/>
        </p:blipFill>
        <p:spPr bwMode="auto">
          <a:xfrm>
            <a:off x="3190806" y="5892860"/>
            <a:ext cx="394279" cy="313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93" t="50000" r="91620" b="47235"/>
          <a:stretch/>
        </p:blipFill>
        <p:spPr bwMode="auto">
          <a:xfrm>
            <a:off x="3558586" y="5892860"/>
            <a:ext cx="394279" cy="313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93" t="50000" r="91620" b="47235"/>
          <a:stretch/>
        </p:blipFill>
        <p:spPr bwMode="auto">
          <a:xfrm>
            <a:off x="3948660" y="5892860"/>
            <a:ext cx="394279" cy="313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Rectangle 52"/>
          <p:cNvSpPr/>
          <p:nvPr/>
        </p:nvSpPr>
        <p:spPr>
          <a:xfrm>
            <a:off x="7170927" y="4024746"/>
            <a:ext cx="381000" cy="3048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54" name="Rectangle 53"/>
          <p:cNvSpPr/>
          <p:nvPr/>
        </p:nvSpPr>
        <p:spPr>
          <a:xfrm>
            <a:off x="5661444" y="4010892"/>
            <a:ext cx="381000" cy="3048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55" name="Rectangle 54"/>
          <p:cNvSpPr/>
          <p:nvPr/>
        </p:nvSpPr>
        <p:spPr>
          <a:xfrm>
            <a:off x="5115344" y="5887688"/>
            <a:ext cx="381000" cy="3048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pic>
        <p:nvPicPr>
          <p:cNvPr id="5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93" t="50000" r="91620" b="47235"/>
          <a:stretch/>
        </p:blipFill>
        <p:spPr bwMode="auto">
          <a:xfrm>
            <a:off x="4342939" y="5892860"/>
            <a:ext cx="394279" cy="313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7" name="Rectangle 56"/>
          <p:cNvSpPr/>
          <p:nvPr/>
        </p:nvSpPr>
        <p:spPr>
          <a:xfrm>
            <a:off x="4922042" y="4608946"/>
            <a:ext cx="381000" cy="3048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</a:t>
            </a:r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5496344" y="5897871"/>
            <a:ext cx="381000" cy="304800"/>
          </a:xfrm>
          <a:prstGeom prst="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pic>
        <p:nvPicPr>
          <p:cNvPr id="5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93" t="50000" r="91620" b="47235"/>
          <a:stretch/>
        </p:blipFill>
        <p:spPr bwMode="auto">
          <a:xfrm>
            <a:off x="4738913" y="5892860"/>
            <a:ext cx="394279" cy="313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0" name="Rectangle 59"/>
          <p:cNvSpPr/>
          <p:nvPr/>
        </p:nvSpPr>
        <p:spPr>
          <a:xfrm>
            <a:off x="5877344" y="5897871"/>
            <a:ext cx="381000" cy="3048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</a:t>
            </a:r>
            <a:endParaRPr lang="en-US" dirty="0"/>
          </a:p>
        </p:txBody>
      </p:sp>
      <p:pic>
        <p:nvPicPr>
          <p:cNvPr id="6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93" t="50000" r="91620" b="47235"/>
          <a:stretch/>
        </p:blipFill>
        <p:spPr bwMode="auto">
          <a:xfrm>
            <a:off x="5119913" y="5892860"/>
            <a:ext cx="394279" cy="313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2" name="Rectangle 61"/>
          <p:cNvSpPr/>
          <p:nvPr/>
        </p:nvSpPr>
        <p:spPr>
          <a:xfrm>
            <a:off x="6271044" y="5887688"/>
            <a:ext cx="381000" cy="3048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</a:t>
            </a:r>
            <a:endParaRPr lang="en-US" dirty="0"/>
          </a:p>
        </p:txBody>
      </p:sp>
      <p:pic>
        <p:nvPicPr>
          <p:cNvPr id="6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93" t="50000" r="91620" b="47235"/>
          <a:stretch/>
        </p:blipFill>
        <p:spPr bwMode="auto">
          <a:xfrm>
            <a:off x="5486902" y="5892860"/>
            <a:ext cx="394279" cy="313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Rectangle 63"/>
          <p:cNvSpPr/>
          <p:nvPr/>
        </p:nvSpPr>
        <p:spPr>
          <a:xfrm>
            <a:off x="6042444" y="3738088"/>
            <a:ext cx="381000" cy="304800"/>
          </a:xfrm>
          <a:prstGeom prst="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65" name="Rectangle 64"/>
          <p:cNvSpPr/>
          <p:nvPr/>
        </p:nvSpPr>
        <p:spPr>
          <a:xfrm>
            <a:off x="6652044" y="5893042"/>
            <a:ext cx="381000" cy="3048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pic>
        <p:nvPicPr>
          <p:cNvPr id="6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93" t="50000" r="91620" b="47235"/>
          <a:stretch/>
        </p:blipFill>
        <p:spPr bwMode="auto">
          <a:xfrm>
            <a:off x="5881181" y="5892860"/>
            <a:ext cx="394279" cy="313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" name="Rectangle 67"/>
          <p:cNvSpPr/>
          <p:nvPr/>
        </p:nvSpPr>
        <p:spPr>
          <a:xfrm>
            <a:off x="7033044" y="5897243"/>
            <a:ext cx="381000" cy="304800"/>
          </a:xfrm>
          <a:prstGeom prst="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pic>
        <p:nvPicPr>
          <p:cNvPr id="6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93" t="50000" r="91620" b="47235"/>
          <a:stretch/>
        </p:blipFill>
        <p:spPr bwMode="auto">
          <a:xfrm>
            <a:off x="6277120" y="5892860"/>
            <a:ext cx="394279" cy="313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0" name="Rectangle 69"/>
          <p:cNvSpPr/>
          <p:nvPr/>
        </p:nvSpPr>
        <p:spPr>
          <a:xfrm>
            <a:off x="7414044" y="5897871"/>
            <a:ext cx="381000" cy="3048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71" name="Rectangle 70"/>
          <p:cNvSpPr/>
          <p:nvPr/>
        </p:nvSpPr>
        <p:spPr>
          <a:xfrm>
            <a:off x="6789927" y="4309919"/>
            <a:ext cx="381000" cy="3048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</a:t>
            </a:r>
            <a:endParaRPr lang="en-US" dirty="0"/>
          </a:p>
        </p:txBody>
      </p:sp>
      <p:pic>
        <p:nvPicPr>
          <p:cNvPr id="72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93" t="50000" r="91620" b="47235"/>
          <a:stretch/>
        </p:blipFill>
        <p:spPr bwMode="auto">
          <a:xfrm>
            <a:off x="6656537" y="5892823"/>
            <a:ext cx="394279" cy="313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93" t="50000" r="91620" b="47235"/>
          <a:stretch/>
        </p:blipFill>
        <p:spPr bwMode="auto">
          <a:xfrm>
            <a:off x="7019765" y="5898615"/>
            <a:ext cx="394279" cy="313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93" t="50000" r="91620" b="47235"/>
          <a:stretch/>
        </p:blipFill>
        <p:spPr bwMode="auto">
          <a:xfrm>
            <a:off x="7400765" y="5899360"/>
            <a:ext cx="394279" cy="313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5" name="Rectangle 74"/>
          <p:cNvSpPr/>
          <p:nvPr/>
        </p:nvSpPr>
        <p:spPr>
          <a:xfrm>
            <a:off x="7924800" y="4315692"/>
            <a:ext cx="381000" cy="3048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68129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7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21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2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1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6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41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700"/>
                            </p:stCondLst>
                            <p:childTnLst>
                              <p:par>
                                <p:cTn id="6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77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1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8800"/>
                            </p:stCondLst>
                            <p:childTnLst>
                              <p:par>
                                <p:cTn id="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800"/>
                            </p:stCondLst>
                            <p:childTnLst>
                              <p:par>
                                <p:cTn id="9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2800"/>
                            </p:stCondLst>
                            <p:childTnLst>
                              <p:par>
                                <p:cTn id="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4800"/>
                            </p:stCondLst>
                            <p:childTnLst>
                              <p:par>
                                <p:cTn id="10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48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6800"/>
                            </p:stCondLst>
                            <p:childTnLst>
                              <p:par>
                                <p:cTn id="1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1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1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8100"/>
                            </p:stCondLst>
                            <p:childTnLst>
                              <p:par>
                                <p:cTn id="1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9100"/>
                            </p:stCondLst>
                            <p:childTnLst>
                              <p:par>
                                <p:cTn id="1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9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30000"/>
                            </p:stCondLst>
                            <p:childTnLst>
                              <p:par>
                                <p:cTn id="1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31000"/>
                            </p:stCondLst>
                            <p:childTnLst>
                              <p:par>
                                <p:cTn id="1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1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1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32400"/>
                            </p:stCondLst>
                            <p:childTnLst>
                              <p:par>
                                <p:cTn id="1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7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33100"/>
                            </p:stCondLst>
                            <p:childTnLst>
                              <p:par>
                                <p:cTn id="1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9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9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9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34000"/>
                            </p:stCondLst>
                            <p:childTnLst>
                              <p:par>
                                <p:cTn id="1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8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34800"/>
                            </p:stCondLst>
                            <p:childTnLst>
                              <p:par>
                                <p:cTn id="19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7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35500"/>
                            </p:stCondLst>
                            <p:childTnLst>
                              <p:par>
                                <p:cTn id="1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9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5" grpId="0" animBg="1"/>
      <p:bldP spid="33" grpId="0" animBg="1"/>
      <p:bldP spid="34" grpId="0" animBg="1"/>
      <p:bldP spid="35" grpId="0" animBg="1"/>
      <p:bldP spid="36" grpId="0" animBg="1"/>
      <p:bldP spid="47" grpId="0" animBg="1"/>
      <p:bldP spid="48" grpId="0" animBg="1"/>
      <p:bldP spid="49" grpId="0" animBg="1"/>
      <p:bldP spid="53" grpId="0" animBg="1"/>
      <p:bldP spid="54" grpId="0" animBg="1"/>
      <p:bldP spid="55" grpId="0" animBg="1"/>
      <p:bldP spid="57" grpId="0" animBg="1"/>
      <p:bldP spid="58" grpId="0" animBg="1"/>
      <p:bldP spid="60" grpId="0" animBg="1"/>
      <p:bldP spid="62" grpId="0" animBg="1"/>
      <p:bldP spid="64" grpId="0" animBg="1"/>
      <p:bldP spid="65" grpId="0" animBg="1"/>
      <p:bldP spid="68" grpId="0" animBg="1"/>
      <p:bldP spid="70" grpId="0" animBg="1"/>
      <p:bldP spid="71" grpId="0" animBg="1"/>
      <p:bldP spid="7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819400"/>
            <a:ext cx="91440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omic Sans MS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099137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dirty="0" err="1" smtClean="0">
                <a:solidFill>
                  <a:schemeClr val="bg1"/>
                </a:solidFill>
                <a:latin typeface="Bodoni MT Condensed" pitchFamily="18" charset="0"/>
              </a:rPr>
              <a:t>GoodLuck</a:t>
            </a:r>
            <a:endParaRPr lang="en-US" sz="6600" dirty="0">
              <a:latin typeface="Bodoni MT Condensed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290726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 smtClean="0">
                <a:latin typeface="Comic Sans MS" pitchFamily="66" charset="0"/>
              </a:rPr>
              <a:t>Selesai</a:t>
            </a:r>
            <a:endParaRPr lang="en-US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257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341</Words>
  <Application>Microsoft Office PowerPoint</Application>
  <PresentationFormat>On-screen Show (4:3)</PresentationFormat>
  <Paragraphs>95</Paragraphs>
  <Slides>8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Algoritma Penjadwalan Proses RoundRobin</dc:title>
  <dc:creator>tiastief</dc:creator>
  <cp:lastModifiedBy>Acer</cp:lastModifiedBy>
  <cp:revision>120</cp:revision>
  <dcterms:created xsi:type="dcterms:W3CDTF">2012-10-30T13:50:54Z</dcterms:created>
  <dcterms:modified xsi:type="dcterms:W3CDTF">2012-12-28T02:24:15Z</dcterms:modified>
</cp:coreProperties>
</file>