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256" r:id="rId2"/>
    <p:sldId id="257" r:id="rId3"/>
    <p:sldId id="259" r:id="rId4"/>
    <p:sldId id="260" r:id="rId5"/>
    <p:sldId id="264" r:id="rId6"/>
    <p:sldId id="263" r:id="rId7"/>
    <p:sldId id="262" r:id="rId8"/>
    <p:sldId id="261" r:id="rId9"/>
    <p:sldId id="265" r:id="rId10"/>
    <p:sldId id="266" r:id="rId11"/>
    <p:sldId id="267" r:id="rId12"/>
    <p:sldId id="268" r:id="rId13"/>
    <p:sldId id="275" r:id="rId14"/>
    <p:sldId id="276" r:id="rId15"/>
    <p:sldId id="277" r:id="rId16"/>
    <p:sldId id="278" r:id="rId17"/>
    <p:sldId id="279" r:id="rId18"/>
    <p:sldId id="280" r:id="rId19"/>
    <p:sldId id="281" r:id="rId20"/>
    <p:sldId id="258" r:id="rId21"/>
    <p:sldId id="273" r:id="rId22"/>
    <p:sldId id="272" r:id="rId23"/>
    <p:sldId id="271" r:id="rId24"/>
    <p:sldId id="270" r:id="rId25"/>
    <p:sldId id="269" r:id="rId2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41" autoAdjust="0"/>
    <p:restoredTop sz="94660"/>
  </p:normalViewPr>
  <p:slideViewPr>
    <p:cSldViewPr>
      <p:cViewPr varScale="1">
        <p:scale>
          <a:sx n="68" d="100"/>
          <a:sy n="68" d="100"/>
        </p:scale>
        <p:origin x="-145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9E104F-3B11-452D-8C5B-D0865E1B123A}" type="datetimeFigureOut">
              <a:rPr lang="id-ID" smtClean="0"/>
              <a:pPr/>
              <a:t>28/12/2012</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BBDF54-C4DE-46D2-A163-D59350F9494F}"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2DBBDF54-C4DE-46D2-A163-D59350F9494F}" type="slidenum">
              <a:rPr lang="id-ID" smtClean="0"/>
              <a:pPr/>
              <a:t>24</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8B7F7C69-4487-41CC-862C-1FBEB24D43B7}" type="datetimeFigureOut">
              <a:rPr lang="id-ID" smtClean="0"/>
              <a:pPr/>
              <a:t>28/12/2012</a:t>
            </a:fld>
            <a:endParaRPr lang="id-ID"/>
          </a:p>
        </p:txBody>
      </p:sp>
      <p:sp>
        <p:nvSpPr>
          <p:cNvPr id="20" name="Footer Placeholder 19"/>
          <p:cNvSpPr>
            <a:spLocks noGrp="1"/>
          </p:cNvSpPr>
          <p:nvPr>
            <p:ph type="ftr" sz="quarter" idx="11"/>
          </p:nvPr>
        </p:nvSpPr>
        <p:spPr/>
        <p:txBody>
          <a:bodyPr/>
          <a:lstStyle>
            <a:extLst/>
          </a:lstStyle>
          <a:p>
            <a:endParaRPr lang="id-ID"/>
          </a:p>
        </p:txBody>
      </p:sp>
      <p:sp>
        <p:nvSpPr>
          <p:cNvPr id="10" name="Slide Number Placeholder 9"/>
          <p:cNvSpPr>
            <a:spLocks noGrp="1"/>
          </p:cNvSpPr>
          <p:nvPr>
            <p:ph type="sldNum" sz="quarter" idx="12"/>
          </p:nvPr>
        </p:nvSpPr>
        <p:spPr/>
        <p:txBody>
          <a:bodyPr/>
          <a:lstStyle>
            <a:extLst/>
          </a:lstStyle>
          <a:p>
            <a:fld id="{439FEE97-CF24-4DA1-AC1C-69FCDCD4183E}" type="slidenum">
              <a:rPr lang="id-ID" smtClean="0"/>
              <a:pPr/>
              <a:t>‹#›</a:t>
            </a:fld>
            <a:endParaRPr lang="id-ID"/>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B7F7C69-4487-41CC-862C-1FBEB24D43B7}" type="datetimeFigureOut">
              <a:rPr lang="id-ID" smtClean="0"/>
              <a:pPr/>
              <a:t>28/12/2012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439FEE97-CF24-4DA1-AC1C-69FCDCD4183E}"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B7F7C69-4487-41CC-862C-1FBEB24D43B7}" type="datetimeFigureOut">
              <a:rPr lang="id-ID" smtClean="0"/>
              <a:pPr/>
              <a:t>28/12/2012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439FEE97-CF24-4DA1-AC1C-69FCDCD4183E}" type="slidenum">
              <a:rPr lang="id-ID" smtClean="0"/>
              <a:pPr/>
              <a:t>‹#›</a:t>
            </a:fld>
            <a:endParaRPr lang="id-ID"/>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B7F7C69-4487-41CC-862C-1FBEB24D43B7}" type="datetimeFigureOut">
              <a:rPr lang="id-ID" smtClean="0"/>
              <a:pPr/>
              <a:t>28/12/2012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439FEE97-CF24-4DA1-AC1C-69FCDCD4183E}"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B7F7C69-4487-41CC-862C-1FBEB24D43B7}" type="datetimeFigureOut">
              <a:rPr lang="id-ID" smtClean="0"/>
              <a:pPr/>
              <a:t>28/12/2012</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439FEE97-CF24-4DA1-AC1C-69FCDCD4183E}"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B7F7C69-4487-41CC-862C-1FBEB24D43B7}" type="datetimeFigureOut">
              <a:rPr lang="id-ID" smtClean="0"/>
              <a:pPr/>
              <a:t>28/12/2012</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439FEE97-CF24-4DA1-AC1C-69FCDCD4183E}"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8B7F7C69-4487-41CC-862C-1FBEB24D43B7}" type="datetimeFigureOut">
              <a:rPr lang="id-ID" smtClean="0"/>
              <a:pPr/>
              <a:t>28/12/2012</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439FEE97-CF24-4DA1-AC1C-69FCDCD4183E}" type="slidenum">
              <a:rPr lang="id-ID" smtClean="0"/>
              <a:pPr/>
              <a:t>‹#›</a:t>
            </a:fld>
            <a:endParaRPr lang="id-ID"/>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B7F7C69-4487-41CC-862C-1FBEB24D43B7}" type="datetimeFigureOut">
              <a:rPr lang="id-ID" smtClean="0"/>
              <a:pPr/>
              <a:t>28/12/2012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439FEE97-CF24-4DA1-AC1C-69FCDCD4183E}"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8B7F7C69-4487-41CC-862C-1FBEB24D43B7}" type="datetimeFigureOut">
              <a:rPr lang="id-ID" smtClean="0"/>
              <a:pPr/>
              <a:t>28/12/2012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439FEE97-CF24-4DA1-AC1C-69FCDCD4183E}" type="slidenum">
              <a:rPr lang="id-ID" smtClean="0"/>
              <a:pPr/>
              <a:t>‹#›</a:t>
            </a:fld>
            <a:endParaRPr lang="id-ID"/>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B7F7C69-4487-41CC-862C-1FBEB24D43B7}" type="datetimeFigureOut">
              <a:rPr lang="id-ID" smtClean="0"/>
              <a:pPr/>
              <a:t>28/12/2012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439FEE97-CF24-4DA1-AC1C-69FCDCD4183E}"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B7F7C69-4487-41CC-862C-1FBEB24D43B7}" type="datetimeFigureOut">
              <a:rPr lang="id-ID" smtClean="0"/>
              <a:pPr/>
              <a:t>28/12/2012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439FEE97-CF24-4DA1-AC1C-69FCDCD4183E}"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B7F7C69-4487-41CC-862C-1FBEB24D43B7}" type="datetimeFigureOut">
              <a:rPr lang="id-ID" smtClean="0"/>
              <a:pPr/>
              <a:t>28/12/2012</a:t>
            </a:fld>
            <a:endParaRPr lang="id-ID"/>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id-ID"/>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39FEE97-CF24-4DA1-AC1C-69FCDCD4183E}" type="slidenum">
              <a:rPr lang="id-ID" smtClean="0"/>
              <a:pPr/>
              <a:t>‹#›</a:t>
            </a:fld>
            <a:endParaRPr lang="id-ID"/>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 Target="slide3.xml"/><Relationship Id="rId1" Type="http://schemas.openxmlformats.org/officeDocument/2006/relationships/slideLayout" Target="../slideLayouts/slideLayout2.xml"/><Relationship Id="rId4" Type="http://schemas.openxmlformats.org/officeDocument/2006/relationships/slide" Target="slide20.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hyperlink" Target="Lock.swf"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25.xml"/></Relationships>
</file>

<file path=ppt/slides/_rels/slide2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0100" y="500042"/>
            <a:ext cx="7772400" cy="1470025"/>
          </a:xfrm>
        </p:spPr>
        <p:txBody>
          <a:bodyPr/>
          <a:lstStyle/>
          <a:p>
            <a:r>
              <a:rPr lang="id-ID" dirty="0" smtClean="0"/>
              <a:t>Media pembelajaran 3 Metode Pada Penjadwalan</a:t>
            </a:r>
            <a:endParaRPr lang="id-ID" dirty="0"/>
          </a:p>
        </p:txBody>
      </p:sp>
      <p:sp>
        <p:nvSpPr>
          <p:cNvPr id="3" name="Subtitle 2"/>
          <p:cNvSpPr>
            <a:spLocks noGrp="1"/>
          </p:cNvSpPr>
          <p:nvPr>
            <p:ph type="subTitle" idx="1"/>
          </p:nvPr>
        </p:nvSpPr>
        <p:spPr>
          <a:xfrm>
            <a:off x="1428728" y="2714620"/>
            <a:ext cx="7406640" cy="2714644"/>
          </a:xfrm>
        </p:spPr>
        <p:txBody>
          <a:bodyPr>
            <a:normAutofit fontScale="92500" lnSpcReduction="20000"/>
          </a:bodyPr>
          <a:lstStyle/>
          <a:p>
            <a:r>
              <a:rPr lang="id-ID" dirty="0" smtClean="0"/>
              <a:t>Mata Kuliah		: Sistem Operasi</a:t>
            </a:r>
          </a:p>
          <a:p>
            <a:r>
              <a:rPr lang="id-ID" dirty="0" smtClean="0"/>
              <a:t>Dosen			: Jajang Kusnendar, M.T</a:t>
            </a:r>
          </a:p>
          <a:p>
            <a:endParaRPr lang="id-ID" dirty="0" smtClean="0"/>
          </a:p>
          <a:p>
            <a:r>
              <a:rPr lang="id-ID" dirty="0" smtClean="0"/>
              <a:t>Nama </a:t>
            </a:r>
            <a:r>
              <a:rPr lang="id-ID" dirty="0" smtClean="0"/>
              <a:t>Anggota </a:t>
            </a:r>
            <a:r>
              <a:rPr lang="id-ID" smtClean="0"/>
              <a:t>	:</a:t>
            </a:r>
            <a:r>
              <a:rPr lang="id-ID" dirty="0" smtClean="0"/>
              <a:t>	 </a:t>
            </a:r>
            <a:r>
              <a:rPr lang="id-ID" dirty="0" smtClean="0"/>
              <a:t/>
            </a:r>
            <a:br>
              <a:rPr lang="id-ID" dirty="0" smtClean="0"/>
            </a:br>
            <a:r>
              <a:rPr lang="id-ID" dirty="0" smtClean="0"/>
              <a:t>Dede Kuncara Yekti (1000641)</a:t>
            </a:r>
          </a:p>
          <a:p>
            <a:r>
              <a:rPr lang="id-ID" dirty="0" smtClean="0"/>
              <a:t>Deni Nurhadi(1002322)</a:t>
            </a:r>
          </a:p>
          <a:p>
            <a:r>
              <a:rPr lang="id-ID" dirty="0" smtClean="0"/>
              <a:t>Fajar Bayu Aji (1002542)</a:t>
            </a:r>
            <a:endParaRPr lang="id-ID"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Main Menu </a:t>
            </a:r>
            <a:endParaRPr lang="id-ID" dirty="0"/>
          </a:p>
        </p:txBody>
      </p:sp>
      <p:sp>
        <p:nvSpPr>
          <p:cNvPr id="3" name="Content Placeholder 2"/>
          <p:cNvSpPr>
            <a:spLocks noGrp="1"/>
          </p:cNvSpPr>
          <p:nvPr>
            <p:ph idx="1"/>
          </p:nvPr>
        </p:nvSpPr>
        <p:spPr>
          <a:xfrm>
            <a:off x="1435608" y="1447800"/>
            <a:ext cx="3993648" cy="623878"/>
          </a:xfrm>
        </p:spPr>
        <p:txBody>
          <a:bodyPr>
            <a:normAutofit fontScale="92500"/>
          </a:bodyPr>
          <a:lstStyle/>
          <a:p>
            <a:r>
              <a:rPr lang="id-ID" dirty="0" smtClean="0">
                <a:hlinkClick r:id="rId2" action="ppaction://hlinksldjump"/>
              </a:rPr>
              <a:t>Metode Round Robin</a:t>
            </a:r>
            <a:endParaRPr lang="id-ID" dirty="0" smtClean="0"/>
          </a:p>
          <a:p>
            <a:pPr>
              <a:buNone/>
            </a:pPr>
            <a:endParaRPr lang="id-ID" dirty="0" smtClean="0"/>
          </a:p>
        </p:txBody>
      </p:sp>
      <p:sp>
        <p:nvSpPr>
          <p:cNvPr id="4" name="Content Placeholder 2"/>
          <p:cNvSpPr txBox="1">
            <a:spLocks/>
          </p:cNvSpPr>
          <p:nvPr/>
        </p:nvSpPr>
        <p:spPr>
          <a:xfrm>
            <a:off x="4714876" y="2285992"/>
            <a:ext cx="3993648" cy="623878"/>
          </a:xfrm>
          <a:prstGeom prst="rect">
            <a:avLst/>
          </a:prstGeom>
        </p:spPr>
        <p:txBody>
          <a:bodyPr>
            <a:normAutofit fontScale="92500"/>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id-ID" sz="3200" b="0" i="0" u="none" strike="noStrike" kern="1200" cap="none" spc="0" normalizeH="0" baseline="0" noProof="0" dirty="0" smtClean="0">
                <a:ln>
                  <a:noFill/>
                </a:ln>
                <a:solidFill>
                  <a:schemeClr val="tx1"/>
                </a:solidFill>
                <a:effectLst/>
                <a:uLnTx/>
                <a:uFillTx/>
                <a:latin typeface="+mn-lt"/>
                <a:ea typeface="+mn-ea"/>
                <a:cs typeface="+mn-cs"/>
                <a:hlinkClick r:id="rId3" action="ppaction://hlinksldjump"/>
              </a:rPr>
              <a:t>Metode Variabel Lock</a:t>
            </a: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None/>
              <a:tabLst/>
              <a:defRPr/>
            </a:pP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1643042" y="3714752"/>
            <a:ext cx="5214974" cy="857256"/>
          </a:xfrm>
          <a:prstGeom prst="rect">
            <a:avLst/>
          </a:prstGeom>
        </p:spPr>
        <p:txBody>
          <a:bodyPr>
            <a:normAutofit/>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id-ID" sz="3200" b="0" i="0" u="none" strike="noStrike" kern="1200" cap="none" spc="0" normalizeH="0" baseline="0" noProof="0" dirty="0" smtClean="0">
                <a:ln>
                  <a:noFill/>
                </a:ln>
                <a:solidFill>
                  <a:schemeClr val="tx1"/>
                </a:solidFill>
                <a:effectLst/>
                <a:uLnTx/>
                <a:uFillTx/>
                <a:latin typeface="+mn-lt"/>
                <a:ea typeface="+mn-ea"/>
                <a:cs typeface="+mn-cs"/>
                <a:hlinkClick r:id="rId4" action="ppaction://hlinksldjump"/>
              </a:rPr>
              <a:t>Metode Pematian Interupsi</a:t>
            </a: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None/>
              <a:tabLst/>
              <a:defRPr/>
            </a:pP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4857752" y="4929198"/>
            <a:ext cx="3993648" cy="623878"/>
          </a:xfrm>
          <a:prstGeom prst="rect">
            <a:avLst/>
          </a:prstGeom>
        </p:spPr>
        <p:txBody>
          <a:bodyPr>
            <a:normAutofit/>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id-ID" sz="3200" b="0" i="0" u="none" strike="noStrike" kern="1200" cap="none" spc="0" normalizeH="0" baseline="0" noProof="0" dirty="0" smtClean="0">
                <a:ln>
                  <a:noFill/>
                </a:ln>
                <a:solidFill>
                  <a:schemeClr val="tx1"/>
                </a:solidFill>
                <a:effectLst/>
                <a:uLnTx/>
                <a:uFillTx/>
                <a:latin typeface="+mn-lt"/>
                <a:ea typeface="+mn-ea"/>
                <a:cs typeface="+mn-cs"/>
              </a:rPr>
              <a:t>Exit</a:t>
            </a: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None/>
              <a:tabLst/>
              <a:defRPr/>
            </a:pP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54098"/>
          </a:xfrm>
        </p:spPr>
        <p:txBody>
          <a:bodyPr>
            <a:normAutofit/>
          </a:bodyPr>
          <a:lstStyle/>
          <a:p>
            <a:r>
              <a:rPr lang="id-ID" sz="1200" dirty="0" smtClean="0">
                <a:latin typeface="Times New Roman" pitchFamily="18" charset="0"/>
                <a:cs typeface="Times New Roman" pitchFamily="18" charset="0"/>
              </a:rPr>
              <a:t>Round Robin adalah metode yang di lakukan oleh penjadwal kepada suatu proses . Dimana proses tersebut di eksekusi sesuai dengan kuantum time yang di berikan oleh scheduler, dan apabila proses yang di eksekusi belum selesai maka proses terseut kembali di letakan di antian paling beralang  untuk di eksekusi kembali nantinnya , contohnya seperti ilustrasi soal di bawah ini:</a:t>
            </a:r>
            <a:endParaRPr lang="id-ID" sz="1200" dirty="0">
              <a:latin typeface="Times New Roman" pitchFamily="18" charset="0"/>
              <a:cs typeface="Times New Roman" pitchFamily="18" charset="0"/>
            </a:endParaRPr>
          </a:p>
        </p:txBody>
      </p:sp>
      <p:pic>
        <p:nvPicPr>
          <p:cNvPr id="4" name="Content Placeholder 3" descr="gambar 1 RR.jpg"/>
          <p:cNvPicPr>
            <a:picLocks noGrp="1" noChangeAspect="1"/>
          </p:cNvPicPr>
          <p:nvPr>
            <p:ph idx="1"/>
          </p:nvPr>
        </p:nvPicPr>
        <p:blipFill>
          <a:blip r:embed="rId2"/>
          <a:stretch>
            <a:fillRect/>
          </a:stretch>
        </p:blipFill>
        <p:spPr>
          <a:xfrm>
            <a:off x="1000100" y="1285860"/>
            <a:ext cx="7927978" cy="5198932"/>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1200" dirty="0" smtClean="0">
                <a:latin typeface="Times New Roman" pitchFamily="18" charset="0"/>
                <a:cs typeface="Times New Roman" pitchFamily="18" charset="0"/>
              </a:rPr>
              <a:t>Karena proses A datang pada detik 0 maka proses A di eksekusi oleh processor . Dan ketika proses A di eksekusi datang proses B pada detik ke 2 sehingga  dalam antrian proses B ada dalam tabel antrian , menunggu untuk di eksekusi. Seperti gambar di bawah ini:</a:t>
            </a:r>
            <a:endParaRPr lang="id-ID" sz="1200" dirty="0">
              <a:latin typeface="Times New Roman" pitchFamily="18" charset="0"/>
              <a:cs typeface="Times New Roman" pitchFamily="18" charset="0"/>
            </a:endParaRPr>
          </a:p>
        </p:txBody>
      </p:sp>
      <p:pic>
        <p:nvPicPr>
          <p:cNvPr id="4" name="Content Placeholder 3" descr="gambar 2 RR.jpg"/>
          <p:cNvPicPr>
            <a:picLocks noGrp="1" noChangeAspect="1"/>
          </p:cNvPicPr>
          <p:nvPr>
            <p:ph idx="1"/>
          </p:nvPr>
        </p:nvPicPr>
        <p:blipFill>
          <a:blip r:embed="rId2"/>
          <a:stretch>
            <a:fillRect/>
          </a:stretch>
        </p:blipFill>
        <p:spPr>
          <a:xfrm>
            <a:off x="1461948" y="2071678"/>
            <a:ext cx="7472501" cy="428628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357166"/>
            <a:ext cx="7498080" cy="642942"/>
          </a:xfrm>
        </p:spPr>
        <p:txBody>
          <a:bodyPr>
            <a:normAutofit/>
          </a:bodyPr>
          <a:lstStyle/>
          <a:p>
            <a:r>
              <a:rPr lang="id-ID" sz="1200" dirty="0" smtClean="0">
                <a:latin typeface="Times New Roman" pitchFamily="18" charset="0"/>
                <a:cs typeface="Times New Roman" pitchFamily="18" charset="0"/>
              </a:rPr>
              <a:t>Karena proses B berada dalam antrian no 1 maka proses B lah yang di eksekusi oleh processor.</a:t>
            </a:r>
            <a:endParaRPr lang="id-ID" sz="1200" dirty="0">
              <a:latin typeface="Times New Roman" pitchFamily="18" charset="0"/>
              <a:cs typeface="Times New Roman" pitchFamily="18" charset="0"/>
            </a:endParaRPr>
          </a:p>
        </p:txBody>
      </p:sp>
      <p:pic>
        <p:nvPicPr>
          <p:cNvPr id="4" name="Content Placeholder 3" descr="gambar 3 RR.jpg"/>
          <p:cNvPicPr>
            <a:picLocks noGrp="1" noChangeAspect="1"/>
          </p:cNvPicPr>
          <p:nvPr>
            <p:ph idx="1"/>
          </p:nvPr>
        </p:nvPicPr>
        <p:blipFill>
          <a:blip r:embed="rId2"/>
          <a:stretch>
            <a:fillRect/>
          </a:stretch>
        </p:blipFill>
        <p:spPr>
          <a:xfrm>
            <a:off x="1000100" y="1071546"/>
            <a:ext cx="8143900" cy="2630387"/>
          </a:xfrm>
        </p:spPr>
      </p:pic>
      <p:pic>
        <p:nvPicPr>
          <p:cNvPr id="5" name="Picture 4" descr="gambar 4 RR.jpg"/>
          <p:cNvPicPr>
            <a:picLocks noChangeAspect="1"/>
          </p:cNvPicPr>
          <p:nvPr/>
        </p:nvPicPr>
        <p:blipFill>
          <a:blip r:embed="rId3"/>
          <a:stretch>
            <a:fillRect/>
          </a:stretch>
        </p:blipFill>
        <p:spPr>
          <a:xfrm>
            <a:off x="1000100" y="3643314"/>
            <a:ext cx="8143900" cy="292895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1200" dirty="0" smtClean="0">
                <a:latin typeface="Times New Roman" pitchFamily="18" charset="0"/>
                <a:cs typeface="Times New Roman" pitchFamily="18" charset="0"/>
              </a:rPr>
              <a:t>Karena ketika Proses B di proses pada Detik ke 3 maka di antrian hanya ada proses A sementara proses E datang pada detik ke empat sehingga terjadilah antrian dengan posisi 1 yaitu proses A dan posisi ke 2 yaitu proses B. Seperti gambar di bawah ini</a:t>
            </a:r>
            <a:endParaRPr lang="id-ID" sz="1200" dirty="0">
              <a:latin typeface="Times New Roman" pitchFamily="18" charset="0"/>
              <a:cs typeface="Times New Roman" pitchFamily="18" charset="0"/>
            </a:endParaRPr>
          </a:p>
        </p:txBody>
      </p:sp>
      <p:pic>
        <p:nvPicPr>
          <p:cNvPr id="4" name="Content Placeholder 3" descr="gambar 5 RR.jpg"/>
          <p:cNvPicPr>
            <a:picLocks noGrp="1" noChangeAspect="1"/>
          </p:cNvPicPr>
          <p:nvPr>
            <p:ph idx="1"/>
          </p:nvPr>
        </p:nvPicPr>
        <p:blipFill>
          <a:blip r:embed="rId2"/>
          <a:stretch>
            <a:fillRect/>
          </a:stretch>
        </p:blipFill>
        <p:spPr>
          <a:xfrm>
            <a:off x="1071538" y="1643050"/>
            <a:ext cx="7856540" cy="4572032"/>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ambar 7 RR.jpg"/>
          <p:cNvPicPr>
            <a:picLocks noGrp="1" noChangeAspect="1"/>
          </p:cNvPicPr>
          <p:nvPr>
            <p:ph idx="1"/>
          </p:nvPr>
        </p:nvPicPr>
        <p:blipFill>
          <a:blip r:embed="rId2"/>
          <a:stretch>
            <a:fillRect/>
          </a:stretch>
        </p:blipFill>
        <p:spPr>
          <a:xfrm>
            <a:off x="1142976" y="500042"/>
            <a:ext cx="7858180" cy="6000792"/>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ambar 8 RR.jpg"/>
          <p:cNvPicPr>
            <a:picLocks noGrp="1" noChangeAspect="1"/>
          </p:cNvPicPr>
          <p:nvPr>
            <p:ph idx="1"/>
          </p:nvPr>
        </p:nvPicPr>
        <p:blipFill>
          <a:blip r:embed="rId2"/>
          <a:stretch>
            <a:fillRect/>
          </a:stretch>
        </p:blipFill>
        <p:spPr>
          <a:xfrm>
            <a:off x="1142976" y="357166"/>
            <a:ext cx="7791474" cy="6215106"/>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1200" dirty="0" smtClean="0">
                <a:latin typeface="Times New Roman" pitchFamily="18" charset="0"/>
                <a:cs typeface="Times New Roman" pitchFamily="18" charset="0"/>
              </a:rPr>
              <a:t>Karena dalam antrian proses E dalam posisi 1 maka proses E yang di eksekusi oleh prosessor.</a:t>
            </a:r>
            <a:endParaRPr lang="id-ID" sz="1200" dirty="0">
              <a:latin typeface="Times New Roman" pitchFamily="18" charset="0"/>
              <a:cs typeface="Times New Roman" pitchFamily="18" charset="0"/>
            </a:endParaRPr>
          </a:p>
        </p:txBody>
      </p:sp>
      <p:pic>
        <p:nvPicPr>
          <p:cNvPr id="4" name="Content Placeholder 3" descr="gambar 9 RR.jpg"/>
          <p:cNvPicPr>
            <a:picLocks noGrp="1" noChangeAspect="1"/>
          </p:cNvPicPr>
          <p:nvPr>
            <p:ph idx="1"/>
          </p:nvPr>
        </p:nvPicPr>
        <p:blipFill>
          <a:blip r:embed="rId2"/>
          <a:stretch>
            <a:fillRect/>
          </a:stretch>
        </p:blipFill>
        <p:spPr>
          <a:xfrm>
            <a:off x="1435100" y="1285860"/>
            <a:ext cx="7499350" cy="5214973"/>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1200" dirty="0" smtClean="0">
                <a:latin typeface="Times New Roman" pitchFamily="18" charset="0"/>
                <a:cs typeface="Times New Roman" pitchFamily="18" charset="0"/>
              </a:rPr>
              <a:t>Karena proses B yang berada di posisi 1 dalam antrian maka proses B lah yang di eksekusi terlebih dahulu.</a:t>
            </a:r>
            <a:endParaRPr lang="id-ID" sz="1200" dirty="0">
              <a:latin typeface="Times New Roman" pitchFamily="18" charset="0"/>
              <a:cs typeface="Times New Roman" pitchFamily="18" charset="0"/>
            </a:endParaRPr>
          </a:p>
        </p:txBody>
      </p:sp>
      <p:pic>
        <p:nvPicPr>
          <p:cNvPr id="4" name="Content Placeholder 3" descr="gambar10 RR.jpg"/>
          <p:cNvPicPr>
            <a:picLocks noGrp="1" noChangeAspect="1"/>
          </p:cNvPicPr>
          <p:nvPr>
            <p:ph idx="1"/>
          </p:nvPr>
        </p:nvPicPr>
        <p:blipFill>
          <a:blip r:embed="rId2"/>
          <a:stretch>
            <a:fillRect/>
          </a:stretch>
        </p:blipFill>
        <p:spPr>
          <a:xfrm>
            <a:off x="1000100" y="1500174"/>
            <a:ext cx="8143900" cy="5214974"/>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1200" dirty="0" smtClean="0">
                <a:latin typeface="Times New Roman" pitchFamily="18" charset="0"/>
                <a:cs typeface="Times New Roman" pitchFamily="18" charset="0"/>
              </a:rPr>
              <a:t>Karena Sisa waktu proses B sudah 0 atau habis maka proses B di keluarkan dari antrian sedangkan proses D yang masih memiliki sisswa waktu tetap ada dalam antrian.</a:t>
            </a:r>
            <a:endParaRPr lang="id-ID" sz="1200" dirty="0">
              <a:latin typeface="Times New Roman" pitchFamily="18" charset="0"/>
              <a:cs typeface="Times New Roman" pitchFamily="18" charset="0"/>
            </a:endParaRPr>
          </a:p>
        </p:txBody>
      </p:sp>
      <p:pic>
        <p:nvPicPr>
          <p:cNvPr id="4" name="Content Placeholder 3" descr="gambar11 RR.jpg"/>
          <p:cNvPicPr>
            <a:picLocks noGrp="1" noChangeAspect="1"/>
          </p:cNvPicPr>
          <p:nvPr>
            <p:ph idx="1"/>
          </p:nvPr>
        </p:nvPicPr>
        <p:blipFill>
          <a:blip r:embed="rId2"/>
          <a:stretch>
            <a:fillRect/>
          </a:stretch>
        </p:blipFill>
        <p:spPr>
          <a:xfrm>
            <a:off x="1435100" y="1571612"/>
            <a:ext cx="7499350" cy="4000527"/>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1200" dirty="0" smtClean="0">
                <a:latin typeface="Times New Roman" pitchFamily="18" charset="0"/>
                <a:cs typeface="Times New Roman" pitchFamily="18" charset="0"/>
              </a:rPr>
              <a:t>Ini adalah eksekusi yang terakhir yang dii lakukan prosessor kepada proses D.</a:t>
            </a:r>
            <a:endParaRPr lang="id-ID" sz="1200" dirty="0">
              <a:latin typeface="Times New Roman" pitchFamily="18" charset="0"/>
              <a:cs typeface="Times New Roman" pitchFamily="18" charset="0"/>
            </a:endParaRPr>
          </a:p>
        </p:txBody>
      </p:sp>
      <p:pic>
        <p:nvPicPr>
          <p:cNvPr id="4" name="Content Placeholder 3" descr="gambar12 RR.jpg"/>
          <p:cNvPicPr>
            <a:picLocks noGrp="1" noChangeAspect="1"/>
          </p:cNvPicPr>
          <p:nvPr>
            <p:ph idx="1"/>
          </p:nvPr>
        </p:nvPicPr>
        <p:blipFill>
          <a:blip r:embed="rId2"/>
          <a:stretch>
            <a:fillRect/>
          </a:stretch>
        </p:blipFill>
        <p:spPr>
          <a:xfrm>
            <a:off x="1500166" y="1428736"/>
            <a:ext cx="7499350" cy="3714776"/>
          </a:xfrm>
        </p:spPr>
      </p:pic>
      <p:sp>
        <p:nvSpPr>
          <p:cNvPr id="5" name="Rectangle 4"/>
          <p:cNvSpPr/>
          <p:nvPr/>
        </p:nvSpPr>
        <p:spPr>
          <a:xfrm>
            <a:off x="5286380" y="5643578"/>
            <a:ext cx="2286016" cy="369332"/>
          </a:xfrm>
          <a:prstGeom prst="rect">
            <a:avLst/>
          </a:prstGeom>
        </p:spPr>
        <p:txBody>
          <a:bodyPr wrap="square">
            <a:spAutoFit/>
          </a:bodyPr>
          <a:lstStyle/>
          <a:p>
            <a:r>
              <a:rPr lang="id-ID" dirty="0" smtClean="0">
                <a:latin typeface="Times New Roman" pitchFamily="18" charset="0"/>
                <a:cs typeface="Times New Roman" pitchFamily="18" charset="0"/>
                <a:hlinkClick r:id="rId3" action="ppaction://hlinksldjump"/>
              </a:rPr>
              <a:t>Selesai</a:t>
            </a:r>
            <a:endParaRPr lang="id-ID" dirty="0"/>
          </a:p>
        </p:txBody>
      </p:sp>
      <p:sp>
        <p:nvSpPr>
          <p:cNvPr id="6" name="Rectangle 5"/>
          <p:cNvSpPr/>
          <p:nvPr/>
        </p:nvSpPr>
        <p:spPr>
          <a:xfrm>
            <a:off x="2285984" y="5643578"/>
            <a:ext cx="2286016" cy="369332"/>
          </a:xfrm>
          <a:prstGeom prst="rect">
            <a:avLst/>
          </a:prstGeom>
        </p:spPr>
        <p:txBody>
          <a:bodyPr wrap="square">
            <a:spAutoFit/>
          </a:bodyPr>
          <a:lstStyle/>
          <a:p>
            <a:r>
              <a:rPr lang="id-ID" dirty="0" smtClean="0">
                <a:latin typeface="Times New Roman" pitchFamily="18" charset="0"/>
                <a:cs typeface="Times New Roman" pitchFamily="18" charset="0"/>
                <a:hlinkClick r:id="rId4" action="ppaction://hlinksldjump"/>
              </a:rPr>
              <a:t>Back To Main Menu </a:t>
            </a:r>
            <a:endParaRPr lang="id-ID"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Mutual Exclusion</a:t>
            </a:r>
            <a:endParaRPr lang="id-ID" dirty="0"/>
          </a:p>
        </p:txBody>
      </p:sp>
      <p:sp>
        <p:nvSpPr>
          <p:cNvPr id="3" name="Subtitle 2"/>
          <p:cNvSpPr>
            <a:spLocks noGrp="1"/>
          </p:cNvSpPr>
          <p:nvPr>
            <p:ph type="subTitle" idx="1"/>
          </p:nvPr>
        </p:nvSpPr>
        <p:spPr/>
        <p:txBody>
          <a:bodyPr/>
          <a:lstStyle/>
          <a:p>
            <a:r>
              <a:rPr lang="id-ID" dirty="0" smtClean="0"/>
              <a:t>Metode Variabel Lock</a:t>
            </a:r>
            <a:endParaRPr lang="id-ID"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Variabel Global</a:t>
            </a:r>
            <a:endParaRPr lang="id-ID" dirty="0"/>
          </a:p>
        </p:txBody>
      </p:sp>
      <p:sp>
        <p:nvSpPr>
          <p:cNvPr id="3" name="Content Placeholder 2"/>
          <p:cNvSpPr>
            <a:spLocks noGrp="1"/>
          </p:cNvSpPr>
          <p:nvPr>
            <p:ph idx="1"/>
          </p:nvPr>
        </p:nvSpPr>
        <p:spPr/>
        <p:txBody>
          <a:bodyPr>
            <a:normAutofit fontScale="85000" lnSpcReduction="10000"/>
          </a:bodyPr>
          <a:lstStyle/>
          <a:p>
            <a:pPr algn="just"/>
            <a:r>
              <a:rPr lang="id-ID" dirty="0" smtClean="0"/>
              <a:t>Metode Lock memakai sebuah metode yang mirip dengan mekanisme pintu, yaitu memakai sebuah variabel global yang bisa kita samakan dengan sebuah tanda pada pintu WC Umum, dimana dalam WC umum harus bisa menjamin hanya ada 1 Orang yang memakainya dalam satu waktu</a:t>
            </a:r>
          </a:p>
          <a:p>
            <a:pPr algn="just"/>
            <a:r>
              <a:rPr lang="id-ID" dirty="0" smtClean="0"/>
              <a:t>Jika di pintu WC ada tulisan “</a:t>
            </a:r>
            <a:r>
              <a:rPr lang="id-ID" b="1" dirty="0" smtClean="0"/>
              <a:t>ada/kosong</a:t>
            </a:r>
            <a:r>
              <a:rPr lang="id-ID" dirty="0" smtClean="0"/>
              <a:t>”, maka pada metode variabel lock kita ibaratkan WC adalah sebuah </a:t>
            </a:r>
            <a:r>
              <a:rPr lang="id-ID" i="1" dirty="0" smtClean="0"/>
              <a:t>Critical Section</a:t>
            </a:r>
          </a:p>
          <a:p>
            <a:pPr algn="just"/>
            <a:r>
              <a:rPr lang="id-ID" dirty="0" smtClean="0"/>
              <a:t>Tanda “</a:t>
            </a:r>
            <a:r>
              <a:rPr lang="id-ID" b="1" dirty="0" smtClean="0"/>
              <a:t>ada/kosong</a:t>
            </a:r>
            <a:r>
              <a:rPr lang="id-ID" dirty="0" smtClean="0"/>
              <a:t>” kita samakan dengan variabel global yang berbentuk angka 0 &amp; 1, dimana “</a:t>
            </a:r>
            <a:r>
              <a:rPr lang="id-ID" b="1" dirty="0" smtClean="0"/>
              <a:t>0 = kosong </a:t>
            </a:r>
            <a:r>
              <a:rPr lang="id-ID" dirty="0" smtClean="0"/>
              <a:t>“ &amp; “</a:t>
            </a:r>
            <a:r>
              <a:rPr lang="id-ID" b="1" dirty="0" smtClean="0"/>
              <a:t>1 = isi</a:t>
            </a:r>
            <a:r>
              <a:rPr lang="id-ID" dirty="0" smtClean="0"/>
              <a:t>”</a:t>
            </a:r>
            <a:endParaRPr lang="id-ID"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113226"/>
          </a:xfrm>
        </p:spPr>
        <p:txBody>
          <a:bodyPr>
            <a:normAutofit fontScale="92500" lnSpcReduction="10000"/>
          </a:bodyPr>
          <a:lstStyle/>
          <a:p>
            <a:pPr algn="just"/>
            <a:r>
              <a:rPr lang="id-ID" dirty="0" smtClean="0"/>
              <a:t>Metode ini bekerja dengan cara : </a:t>
            </a:r>
          </a:p>
          <a:p>
            <a:pPr algn="just">
              <a:buNone/>
            </a:pPr>
            <a:r>
              <a:rPr lang="id-ID" dirty="0" smtClean="0"/>
              <a:t>	Ketika ada proses yang akan masuk ke dalam critical section maka proses tersebut harus memastikan terlebih dahulu kondisi variabel global yang ada pada </a:t>
            </a:r>
            <a:r>
              <a:rPr lang="id-ID" i="1" dirty="0" smtClean="0"/>
              <a:t>critical section</a:t>
            </a:r>
            <a:r>
              <a:rPr lang="id-ID" dirty="0" smtClean="0"/>
              <a:t>. Jika variabel global pada </a:t>
            </a:r>
            <a:r>
              <a:rPr lang="id-ID" i="1" dirty="0" smtClean="0"/>
              <a:t>Critical Section </a:t>
            </a:r>
            <a:r>
              <a:rPr lang="id-ID" dirty="0" smtClean="0"/>
              <a:t>bernilai 0 maka proses itu bisa masuk pada </a:t>
            </a:r>
            <a:r>
              <a:rPr lang="id-ID" i="1" dirty="0" smtClean="0"/>
              <a:t>Critical Section</a:t>
            </a:r>
            <a:r>
              <a:rPr lang="id-ID" dirty="0" smtClean="0"/>
              <a:t>, tetapi jika Variabel Global </a:t>
            </a:r>
            <a:r>
              <a:rPr lang="id-ID" i="1" dirty="0" smtClean="0"/>
              <a:t>Critical Section</a:t>
            </a:r>
            <a:r>
              <a:rPr lang="id-ID" dirty="0" smtClean="0"/>
              <a:t> bernilai 1 maka proses harus menunggu terlebih dahulu sampai Variabel Global Critical bernilai 0 baru proses tersebut bisa masuk Critical Section</a:t>
            </a:r>
            <a:endParaRPr lang="id-ID"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Algoritma</a:t>
            </a:r>
            <a:endParaRPr lang="id-ID" dirty="0"/>
          </a:p>
        </p:txBody>
      </p:sp>
      <p:sp>
        <p:nvSpPr>
          <p:cNvPr id="3" name="Content Placeholder 2"/>
          <p:cNvSpPr>
            <a:spLocks noGrp="1"/>
          </p:cNvSpPr>
          <p:nvPr>
            <p:ph idx="1"/>
          </p:nvPr>
        </p:nvSpPr>
        <p:spPr/>
        <p:txBody>
          <a:bodyPr>
            <a:normAutofit fontScale="62500" lnSpcReduction="20000"/>
          </a:bodyPr>
          <a:lstStyle/>
          <a:p>
            <a:r>
              <a:rPr lang="id-ID" dirty="0" smtClean="0"/>
              <a:t>Berikut Algoritma untuk proses A</a:t>
            </a:r>
          </a:p>
          <a:p>
            <a:pPr>
              <a:buNone/>
            </a:pPr>
            <a:r>
              <a:rPr lang="id-ID" dirty="0" smtClean="0"/>
              <a:t>	</a:t>
            </a:r>
            <a:r>
              <a:rPr lang="id-ID" b="1" dirty="0" smtClean="0"/>
              <a:t>Var</a:t>
            </a:r>
            <a:r>
              <a:rPr lang="id-ID" dirty="0" smtClean="0"/>
              <a:t> </a:t>
            </a:r>
          </a:p>
          <a:p>
            <a:pPr>
              <a:buNone/>
            </a:pPr>
            <a:r>
              <a:rPr lang="id-ID" dirty="0" smtClean="0"/>
              <a:t>	lock : </a:t>
            </a:r>
            <a:r>
              <a:rPr lang="id-ID" b="1" dirty="0" smtClean="0"/>
              <a:t>Integer</a:t>
            </a:r>
          </a:p>
          <a:p>
            <a:pPr>
              <a:buNone/>
            </a:pPr>
            <a:endParaRPr lang="id-ID" dirty="0" smtClean="0"/>
          </a:p>
          <a:p>
            <a:pPr>
              <a:buNone/>
            </a:pPr>
            <a:r>
              <a:rPr lang="id-ID" dirty="0" smtClean="0"/>
              <a:t>	</a:t>
            </a:r>
            <a:r>
              <a:rPr lang="id-ID" b="1" dirty="0" smtClean="0"/>
              <a:t>Procedure</a:t>
            </a:r>
            <a:r>
              <a:rPr lang="id-ID" dirty="0" smtClean="0"/>
              <a:t> enter_critical_section;</a:t>
            </a:r>
          </a:p>
          <a:p>
            <a:pPr>
              <a:buNone/>
            </a:pPr>
            <a:r>
              <a:rPr lang="id-ID" dirty="0" smtClean="0"/>
              <a:t>	{mengerjakan kode-kode kritis}</a:t>
            </a:r>
          </a:p>
          <a:p>
            <a:pPr>
              <a:buNone/>
            </a:pPr>
            <a:endParaRPr lang="id-ID" dirty="0" smtClean="0"/>
          </a:p>
          <a:p>
            <a:pPr>
              <a:buNone/>
            </a:pPr>
            <a:r>
              <a:rPr lang="id-ID" dirty="0" smtClean="0"/>
              <a:t>	</a:t>
            </a:r>
            <a:r>
              <a:rPr lang="id-ID" b="1" dirty="0" smtClean="0"/>
              <a:t>Procedure</a:t>
            </a:r>
            <a:r>
              <a:rPr lang="id-ID" dirty="0" smtClean="0"/>
              <a:t> ProsesA;</a:t>
            </a:r>
          </a:p>
          <a:p>
            <a:pPr>
              <a:buNone/>
            </a:pPr>
            <a:r>
              <a:rPr lang="id-ID" dirty="0" smtClean="0"/>
              <a:t>	</a:t>
            </a:r>
            <a:r>
              <a:rPr lang="id-ID" b="1" dirty="0" smtClean="0"/>
              <a:t>Begin</a:t>
            </a:r>
          </a:p>
          <a:p>
            <a:pPr>
              <a:buNone/>
            </a:pPr>
            <a:r>
              <a:rPr lang="id-ID" dirty="0" smtClean="0"/>
              <a:t>		</a:t>
            </a:r>
            <a:r>
              <a:rPr lang="id-ID" b="1" dirty="0" smtClean="0"/>
              <a:t>while</a:t>
            </a:r>
            <a:r>
              <a:rPr lang="id-ID" dirty="0" smtClean="0"/>
              <a:t> lock &lt;&gt; 0 </a:t>
            </a:r>
            <a:r>
              <a:rPr lang="id-ID" b="1" dirty="0" smtClean="0"/>
              <a:t>Do Begin End</a:t>
            </a:r>
            <a:r>
              <a:rPr lang="id-ID" dirty="0" smtClean="0"/>
              <a:t>;</a:t>
            </a:r>
          </a:p>
          <a:p>
            <a:pPr>
              <a:buNone/>
            </a:pPr>
            <a:r>
              <a:rPr lang="id-ID" dirty="0" smtClean="0"/>
              <a:t>		lock :=  1;</a:t>
            </a:r>
          </a:p>
          <a:p>
            <a:pPr>
              <a:buNone/>
            </a:pPr>
            <a:r>
              <a:rPr lang="id-ID" dirty="0" smtClean="0"/>
              <a:t>		enter_critical_section;</a:t>
            </a:r>
          </a:p>
          <a:p>
            <a:pPr>
              <a:buNone/>
            </a:pPr>
            <a:r>
              <a:rPr lang="id-ID" dirty="0" smtClean="0"/>
              <a:t>		lock := 0;</a:t>
            </a:r>
          </a:p>
          <a:p>
            <a:pPr>
              <a:buNone/>
            </a:pPr>
            <a:r>
              <a:rPr lang="id-ID" dirty="0" smtClean="0"/>
              <a:t>	</a:t>
            </a:r>
            <a:r>
              <a:rPr lang="id-ID" b="1" dirty="0" smtClean="0"/>
              <a:t>End</a:t>
            </a:r>
            <a:endParaRPr lang="id-ID"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Algoritma</a:t>
            </a:r>
            <a:endParaRPr lang="id-ID" dirty="0"/>
          </a:p>
        </p:txBody>
      </p:sp>
      <p:sp>
        <p:nvSpPr>
          <p:cNvPr id="3" name="Content Placeholder 2"/>
          <p:cNvSpPr>
            <a:spLocks noGrp="1"/>
          </p:cNvSpPr>
          <p:nvPr>
            <p:ph idx="1"/>
          </p:nvPr>
        </p:nvSpPr>
        <p:spPr/>
        <p:txBody>
          <a:bodyPr>
            <a:normAutofit fontScale="62500" lnSpcReduction="20000"/>
          </a:bodyPr>
          <a:lstStyle/>
          <a:p>
            <a:r>
              <a:rPr lang="id-ID" dirty="0" smtClean="0"/>
              <a:t>Berikut Algoritma untuk proses B</a:t>
            </a:r>
          </a:p>
          <a:p>
            <a:pPr>
              <a:buNone/>
            </a:pPr>
            <a:r>
              <a:rPr lang="id-ID" dirty="0" smtClean="0"/>
              <a:t>	</a:t>
            </a:r>
            <a:r>
              <a:rPr lang="id-ID" b="1" dirty="0" smtClean="0"/>
              <a:t>Var</a:t>
            </a:r>
            <a:r>
              <a:rPr lang="id-ID" dirty="0" smtClean="0"/>
              <a:t> </a:t>
            </a:r>
          </a:p>
          <a:p>
            <a:pPr>
              <a:buNone/>
            </a:pPr>
            <a:r>
              <a:rPr lang="id-ID" dirty="0" smtClean="0"/>
              <a:t>	lock : </a:t>
            </a:r>
            <a:r>
              <a:rPr lang="id-ID" b="1" dirty="0" smtClean="0"/>
              <a:t>Integer</a:t>
            </a:r>
          </a:p>
          <a:p>
            <a:pPr>
              <a:buNone/>
            </a:pPr>
            <a:endParaRPr lang="id-ID" dirty="0" smtClean="0"/>
          </a:p>
          <a:p>
            <a:pPr>
              <a:buNone/>
            </a:pPr>
            <a:r>
              <a:rPr lang="id-ID" dirty="0" smtClean="0"/>
              <a:t>	</a:t>
            </a:r>
            <a:r>
              <a:rPr lang="id-ID" b="1" dirty="0" smtClean="0"/>
              <a:t>Procedure</a:t>
            </a:r>
            <a:r>
              <a:rPr lang="id-ID" dirty="0" smtClean="0"/>
              <a:t> enter_critical_section;</a:t>
            </a:r>
          </a:p>
          <a:p>
            <a:pPr>
              <a:buNone/>
            </a:pPr>
            <a:r>
              <a:rPr lang="id-ID" dirty="0" smtClean="0"/>
              <a:t>	{mengerjakan kode-kode kritis}</a:t>
            </a:r>
          </a:p>
          <a:p>
            <a:pPr>
              <a:buNone/>
            </a:pPr>
            <a:endParaRPr lang="id-ID" dirty="0" smtClean="0"/>
          </a:p>
          <a:p>
            <a:pPr>
              <a:buNone/>
            </a:pPr>
            <a:r>
              <a:rPr lang="id-ID" dirty="0" smtClean="0"/>
              <a:t>	</a:t>
            </a:r>
            <a:r>
              <a:rPr lang="id-ID" b="1" dirty="0" smtClean="0"/>
              <a:t>Procedure</a:t>
            </a:r>
            <a:r>
              <a:rPr lang="id-ID" dirty="0" smtClean="0"/>
              <a:t> ProsesB;</a:t>
            </a:r>
          </a:p>
          <a:p>
            <a:pPr>
              <a:buNone/>
            </a:pPr>
            <a:r>
              <a:rPr lang="id-ID" dirty="0" smtClean="0"/>
              <a:t>	</a:t>
            </a:r>
            <a:r>
              <a:rPr lang="id-ID" b="1" dirty="0" smtClean="0"/>
              <a:t>Begin</a:t>
            </a:r>
          </a:p>
          <a:p>
            <a:pPr>
              <a:buNone/>
            </a:pPr>
            <a:r>
              <a:rPr lang="id-ID" dirty="0" smtClean="0"/>
              <a:t>		</a:t>
            </a:r>
            <a:r>
              <a:rPr lang="id-ID" b="1" dirty="0" smtClean="0"/>
              <a:t>while</a:t>
            </a:r>
            <a:r>
              <a:rPr lang="id-ID" dirty="0" smtClean="0"/>
              <a:t> lock &lt;&gt; 0 </a:t>
            </a:r>
            <a:r>
              <a:rPr lang="id-ID" b="1" dirty="0" smtClean="0"/>
              <a:t>Do Begin End</a:t>
            </a:r>
            <a:r>
              <a:rPr lang="id-ID" dirty="0" smtClean="0"/>
              <a:t>;</a:t>
            </a:r>
          </a:p>
          <a:p>
            <a:pPr>
              <a:buNone/>
            </a:pPr>
            <a:r>
              <a:rPr lang="id-ID" dirty="0" smtClean="0"/>
              <a:t>		lock :=  1;</a:t>
            </a:r>
          </a:p>
          <a:p>
            <a:pPr>
              <a:buNone/>
            </a:pPr>
            <a:r>
              <a:rPr lang="id-ID" dirty="0" smtClean="0"/>
              <a:t>		enter_critical_section;</a:t>
            </a:r>
          </a:p>
          <a:p>
            <a:pPr>
              <a:buNone/>
            </a:pPr>
            <a:r>
              <a:rPr lang="id-ID" dirty="0" smtClean="0"/>
              <a:t>		lock := 0;</a:t>
            </a:r>
          </a:p>
          <a:p>
            <a:pPr>
              <a:buNone/>
            </a:pPr>
            <a:r>
              <a:rPr lang="id-ID" dirty="0" smtClean="0"/>
              <a:t>	</a:t>
            </a:r>
            <a:r>
              <a:rPr lang="id-ID" b="1" dirty="0" smtClean="0"/>
              <a:t>End</a:t>
            </a:r>
          </a:p>
          <a:p>
            <a:endParaRPr lang="id-ID"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Kekacauan Yang Terjadi</a:t>
            </a:r>
            <a:endParaRPr lang="id-ID" dirty="0"/>
          </a:p>
        </p:txBody>
      </p:sp>
      <p:sp>
        <p:nvSpPr>
          <p:cNvPr id="3" name="Content Placeholder 2"/>
          <p:cNvSpPr>
            <a:spLocks noGrp="1"/>
          </p:cNvSpPr>
          <p:nvPr>
            <p:ph idx="1"/>
          </p:nvPr>
        </p:nvSpPr>
        <p:spPr>
          <a:xfrm>
            <a:off x="785786" y="1500174"/>
            <a:ext cx="8183880" cy="4470284"/>
          </a:xfrm>
        </p:spPr>
        <p:txBody>
          <a:bodyPr>
            <a:normAutofit fontScale="85000" lnSpcReduction="20000"/>
          </a:bodyPr>
          <a:lstStyle/>
          <a:p>
            <a:pPr algn="just"/>
            <a:r>
              <a:rPr lang="id-ID" dirty="0" smtClean="0"/>
              <a:t>Hal yang bisa membuat kacau metode ini adalah ketika Proses A telah membaca variabel lock dan sebelum mengeset variabel lock menjadi 1, penjadwal dapat menjadwalkan proses B. Proses B yang membaca variabel lock yang masih bernilai 0 lalu masuk ke critical section. Penjadwal kemudian menggilir proses A lagi, karena variabel lock bernilai 0 maka proses A pun segera masuk critical section yang juga sedang dimasuki proses B. Secara bersamaan proses A dan B masuk critical section yang sama, maka disini telah terjadi pelanggaran yaitu : tidak ada jaminan bahwa hanya ada 1 proses yang bisa masuk critical section</a:t>
            </a:r>
            <a:endParaRPr lang="id-ID"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dirty="0" smtClean="0"/>
              <a:t>Berikut adalah contoh ilustrasi variabel lock.</a:t>
            </a:r>
          </a:p>
          <a:p>
            <a:endParaRPr lang="id-ID" dirty="0" smtClean="0"/>
          </a:p>
          <a:p>
            <a:r>
              <a:rPr lang="id-ID" dirty="0" smtClean="0">
                <a:hlinkClick r:id="rId2" action="ppaction://hlinkfile"/>
              </a:rPr>
              <a:t>Klik</a:t>
            </a:r>
            <a:r>
              <a:rPr lang="id-ID" dirty="0" smtClean="0"/>
              <a:t> Disini untuk membuka Video</a:t>
            </a:r>
            <a:br>
              <a:rPr lang="id-ID" dirty="0" smtClean="0"/>
            </a:br>
            <a:r>
              <a:rPr lang="id-ID" dirty="0" smtClean="0"/>
              <a:t>(jika tidak terbuka silahkan buka file lock.swf yang tersedia di luar folder)</a:t>
            </a:r>
          </a:p>
        </p:txBody>
      </p:sp>
      <p:sp>
        <p:nvSpPr>
          <p:cNvPr id="4" name="Rectangle 3"/>
          <p:cNvSpPr/>
          <p:nvPr/>
        </p:nvSpPr>
        <p:spPr>
          <a:xfrm>
            <a:off x="5286380" y="5643578"/>
            <a:ext cx="2286016" cy="369332"/>
          </a:xfrm>
          <a:prstGeom prst="rect">
            <a:avLst/>
          </a:prstGeom>
        </p:spPr>
        <p:txBody>
          <a:bodyPr wrap="square">
            <a:spAutoFit/>
          </a:bodyPr>
          <a:lstStyle/>
          <a:p>
            <a:r>
              <a:rPr lang="id-ID" dirty="0" smtClean="0">
                <a:latin typeface="Times New Roman" pitchFamily="18" charset="0"/>
                <a:cs typeface="Times New Roman" pitchFamily="18" charset="0"/>
                <a:hlinkClick r:id="rId3" action="ppaction://hlinksldjump"/>
              </a:rPr>
              <a:t>Selesai</a:t>
            </a:r>
            <a:endParaRPr lang="id-ID" dirty="0"/>
          </a:p>
        </p:txBody>
      </p:sp>
      <p:sp>
        <p:nvSpPr>
          <p:cNvPr id="5" name="Rectangle 4"/>
          <p:cNvSpPr/>
          <p:nvPr/>
        </p:nvSpPr>
        <p:spPr>
          <a:xfrm>
            <a:off x="2285984" y="5643578"/>
            <a:ext cx="2286016" cy="369332"/>
          </a:xfrm>
          <a:prstGeom prst="rect">
            <a:avLst/>
          </a:prstGeom>
        </p:spPr>
        <p:txBody>
          <a:bodyPr wrap="square">
            <a:spAutoFit/>
          </a:bodyPr>
          <a:lstStyle/>
          <a:p>
            <a:r>
              <a:rPr lang="id-ID" dirty="0" smtClean="0">
                <a:latin typeface="Times New Roman" pitchFamily="18" charset="0"/>
                <a:cs typeface="Times New Roman" pitchFamily="18" charset="0"/>
                <a:hlinkClick r:id="rId4" action="ppaction://hlinksldjump"/>
              </a:rPr>
              <a:t>Back To Main Menu </a:t>
            </a:r>
            <a:endParaRPr lang="id-ID"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ambar 1.jpg"/>
          <p:cNvPicPr>
            <a:picLocks noGrp="1" noChangeAspect="1"/>
          </p:cNvPicPr>
          <p:nvPr>
            <p:ph idx="1"/>
          </p:nvPr>
        </p:nvPicPr>
        <p:blipFill>
          <a:blip r:embed="rId2"/>
          <a:stretch>
            <a:fillRect/>
          </a:stretch>
        </p:blipFill>
        <p:spPr>
          <a:xfrm>
            <a:off x="1142976" y="0"/>
            <a:ext cx="7805733" cy="6500858"/>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ambar 2.jpg"/>
          <p:cNvPicPr>
            <a:picLocks noGrp="1" noChangeAspect="1"/>
          </p:cNvPicPr>
          <p:nvPr>
            <p:ph idx="1"/>
          </p:nvPr>
        </p:nvPicPr>
        <p:blipFill>
          <a:blip r:embed="rId2"/>
          <a:stretch>
            <a:fillRect/>
          </a:stretch>
        </p:blipFill>
        <p:spPr>
          <a:xfrm>
            <a:off x="1071538" y="1571612"/>
            <a:ext cx="7715304" cy="4714908"/>
          </a:xfrm>
        </p:spPr>
      </p:pic>
      <p:sp>
        <p:nvSpPr>
          <p:cNvPr id="6" name="Title 1"/>
          <p:cNvSpPr>
            <a:spLocks noGrp="1"/>
          </p:cNvSpPr>
          <p:nvPr>
            <p:ph type="title"/>
          </p:nvPr>
        </p:nvSpPr>
        <p:spPr>
          <a:xfrm>
            <a:off x="1435608" y="274638"/>
            <a:ext cx="7498080" cy="1143000"/>
          </a:xfrm>
        </p:spPr>
        <p:txBody>
          <a:bodyPr>
            <a:normAutofit/>
          </a:bodyPr>
          <a:lstStyle/>
          <a:p>
            <a:r>
              <a:rPr lang="id-ID" sz="2000" dirty="0" smtClean="0">
                <a:latin typeface="Times New Roman" pitchFamily="18" charset="0"/>
                <a:cs typeface="Times New Roman" pitchFamily="18" charset="0"/>
              </a:rPr>
              <a:t>Proses pematian interup oleh konsumen A kepada konsumen B.</a:t>
            </a:r>
            <a:endParaRPr lang="id-ID"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000" dirty="0" smtClean="0">
                <a:latin typeface="Times New Roman" pitchFamily="18" charset="0"/>
                <a:cs typeface="Times New Roman" pitchFamily="18" charset="0"/>
              </a:rPr>
              <a:t>Proses pematian interup oleh konsumen B kepada konsumen C.</a:t>
            </a:r>
            <a:endParaRPr lang="id-ID" sz="2000" dirty="0">
              <a:latin typeface="Times New Roman" pitchFamily="18" charset="0"/>
              <a:cs typeface="Times New Roman" pitchFamily="18" charset="0"/>
            </a:endParaRPr>
          </a:p>
        </p:txBody>
      </p:sp>
      <p:pic>
        <p:nvPicPr>
          <p:cNvPr id="4" name="Content Placeholder 3" descr="gambar3.jpg"/>
          <p:cNvPicPr>
            <a:picLocks noGrp="1" noChangeAspect="1"/>
          </p:cNvPicPr>
          <p:nvPr>
            <p:ph idx="1"/>
          </p:nvPr>
        </p:nvPicPr>
        <p:blipFill>
          <a:blip r:embed="rId2"/>
          <a:stretch>
            <a:fillRect/>
          </a:stretch>
        </p:blipFill>
        <p:spPr>
          <a:xfrm>
            <a:off x="1500166" y="1785926"/>
            <a:ext cx="7134225" cy="4357718"/>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ambar4.jpg"/>
          <p:cNvPicPr>
            <a:picLocks noGrp="1" noChangeAspect="1"/>
          </p:cNvPicPr>
          <p:nvPr>
            <p:ph idx="1"/>
          </p:nvPr>
        </p:nvPicPr>
        <p:blipFill>
          <a:blip r:embed="rId2"/>
          <a:stretch>
            <a:fillRect/>
          </a:stretch>
        </p:blipFill>
        <p:spPr>
          <a:xfrm>
            <a:off x="1571604" y="1571612"/>
            <a:ext cx="7134225" cy="4071966"/>
          </a:xfrm>
        </p:spPr>
      </p:pic>
      <p:sp>
        <p:nvSpPr>
          <p:cNvPr id="5" name="Title 1"/>
          <p:cNvSpPr>
            <a:spLocks noGrp="1"/>
          </p:cNvSpPr>
          <p:nvPr>
            <p:ph type="title"/>
          </p:nvPr>
        </p:nvSpPr>
        <p:spPr/>
        <p:txBody>
          <a:bodyPr>
            <a:normAutofit/>
          </a:bodyPr>
          <a:lstStyle/>
          <a:p>
            <a:r>
              <a:rPr lang="id-ID" sz="2000" dirty="0" smtClean="0">
                <a:latin typeface="Times New Roman" pitchFamily="18" charset="0"/>
                <a:cs typeface="Times New Roman" pitchFamily="18" charset="0"/>
              </a:rPr>
              <a:t>Proses pematian interup oleh konsumen C kepada konsumen D.</a:t>
            </a:r>
            <a:endParaRPr lang="id-ID"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ambar 5.jpg"/>
          <p:cNvPicPr>
            <a:picLocks noGrp="1" noChangeAspect="1"/>
          </p:cNvPicPr>
          <p:nvPr>
            <p:ph idx="1"/>
          </p:nvPr>
        </p:nvPicPr>
        <p:blipFill>
          <a:blip r:embed="rId3"/>
          <a:stretch>
            <a:fillRect/>
          </a:stretch>
        </p:blipFill>
        <p:spPr>
          <a:xfrm>
            <a:off x="1617662" y="1785926"/>
            <a:ext cx="7134225" cy="3857652"/>
          </a:xfrm>
        </p:spPr>
      </p:pic>
      <p:sp>
        <p:nvSpPr>
          <p:cNvPr id="5" name="Title 1"/>
          <p:cNvSpPr>
            <a:spLocks noGrp="1"/>
          </p:cNvSpPr>
          <p:nvPr>
            <p:ph type="title"/>
          </p:nvPr>
        </p:nvSpPr>
        <p:spPr/>
        <p:txBody>
          <a:bodyPr>
            <a:normAutofit fontScale="90000"/>
          </a:bodyPr>
          <a:lstStyle/>
          <a:p>
            <a:r>
              <a:rPr lang="id-ID" sz="2000" dirty="0" smtClean="0">
                <a:latin typeface="Times New Roman" pitchFamily="18" charset="0"/>
                <a:cs typeface="Times New Roman" pitchFamily="18" charset="0"/>
              </a:rPr>
              <a:t>Proses pematian interup oleh konsumen </a:t>
            </a:r>
            <a:r>
              <a:rPr lang="id-ID" sz="2000" smtClean="0">
                <a:latin typeface="Times New Roman" pitchFamily="18" charset="0"/>
                <a:cs typeface="Times New Roman" pitchFamily="18" charset="0"/>
              </a:rPr>
              <a:t>D meskipun tidak ada proses lain yang mengantri, ini dilakukan karena dalam metode ini yang melakukan pematian interup adalah proses yang di layani bukan prosessornya.</a:t>
            </a:r>
            <a:endParaRPr lang="id-ID" sz="2000" dirty="0">
              <a:latin typeface="Times New Roman" pitchFamily="18" charset="0"/>
              <a:cs typeface="Times New Roman" pitchFamily="18" charset="0"/>
            </a:endParaRPr>
          </a:p>
        </p:txBody>
      </p:sp>
      <p:sp>
        <p:nvSpPr>
          <p:cNvPr id="6" name="Rectangle 5"/>
          <p:cNvSpPr/>
          <p:nvPr/>
        </p:nvSpPr>
        <p:spPr>
          <a:xfrm>
            <a:off x="5572132" y="5929330"/>
            <a:ext cx="2286016" cy="369332"/>
          </a:xfrm>
          <a:prstGeom prst="rect">
            <a:avLst/>
          </a:prstGeom>
        </p:spPr>
        <p:txBody>
          <a:bodyPr wrap="square">
            <a:spAutoFit/>
          </a:bodyPr>
          <a:lstStyle/>
          <a:p>
            <a:r>
              <a:rPr lang="id-ID" dirty="0" smtClean="0">
                <a:latin typeface="Times New Roman" pitchFamily="18" charset="0"/>
                <a:cs typeface="Times New Roman" pitchFamily="18" charset="0"/>
                <a:hlinkClick r:id="rId4" action="ppaction://hlinksldjump"/>
              </a:rPr>
              <a:t>Selesai</a:t>
            </a:r>
            <a:endParaRPr lang="id-ID" dirty="0"/>
          </a:p>
        </p:txBody>
      </p:sp>
      <p:sp>
        <p:nvSpPr>
          <p:cNvPr id="7" name="Rectangle 6"/>
          <p:cNvSpPr/>
          <p:nvPr/>
        </p:nvSpPr>
        <p:spPr>
          <a:xfrm>
            <a:off x="2571736" y="5929330"/>
            <a:ext cx="2286016" cy="369332"/>
          </a:xfrm>
          <a:prstGeom prst="rect">
            <a:avLst/>
          </a:prstGeom>
        </p:spPr>
        <p:txBody>
          <a:bodyPr wrap="square">
            <a:spAutoFit/>
          </a:bodyPr>
          <a:lstStyle/>
          <a:p>
            <a:r>
              <a:rPr lang="id-ID" dirty="0" smtClean="0">
                <a:latin typeface="Times New Roman" pitchFamily="18" charset="0"/>
                <a:cs typeface="Times New Roman" pitchFamily="18" charset="0"/>
                <a:hlinkClick r:id="rId5" action="ppaction://hlinksldjump"/>
              </a:rPr>
              <a:t>Back To Main Menu </a:t>
            </a:r>
            <a:endParaRPr lang="id-ID"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Terima Kasih Semoga Bermanfaat</a:t>
            </a:r>
            <a:endParaRPr lang="id-ID" dirty="0"/>
          </a:p>
        </p:txBody>
      </p:sp>
      <p:sp>
        <p:nvSpPr>
          <p:cNvPr id="4" name="Rectangle 3"/>
          <p:cNvSpPr/>
          <p:nvPr/>
        </p:nvSpPr>
        <p:spPr>
          <a:xfrm>
            <a:off x="3495936" y="3244334"/>
            <a:ext cx="2152128" cy="369332"/>
          </a:xfrm>
          <a:prstGeom prst="rect">
            <a:avLst/>
          </a:prstGeom>
        </p:spPr>
        <p:txBody>
          <a:bodyPr wrap="none">
            <a:spAutoFit/>
          </a:bodyPr>
          <a:lstStyle/>
          <a:p>
            <a:r>
              <a:rPr lang="id-ID" dirty="0" smtClean="0">
                <a:latin typeface="Times New Roman" pitchFamily="18" charset="0"/>
                <a:cs typeface="Times New Roman" pitchFamily="18" charset="0"/>
                <a:hlinkClick r:id="rId2" action="ppaction://hlinksldjump"/>
              </a:rPr>
              <a:t>Back To Main Menu </a:t>
            </a:r>
            <a:endParaRPr lang="id-ID"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83</TotalTime>
  <Words>596</Words>
  <Application>Microsoft Office PowerPoint</Application>
  <PresentationFormat>On-screen Show (4:3)</PresentationFormat>
  <Paragraphs>76</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Solstice</vt:lpstr>
      <vt:lpstr>Media pembelajaran 3 Metode Pada Penjadwalan</vt:lpstr>
      <vt:lpstr>Main Menu </vt:lpstr>
      <vt:lpstr>Round Robin adalah metode yang di lakukan oleh penjadwal kepada suatu proses . Dimana proses tersebut di eksekusi sesuai dengan kuantum time yang di berikan oleh scheduler, dan apabila proses yang di eksekusi belum selesai maka proses terseut kembali di letakan di antian paling beralang  untuk di eksekusi kembali nantinnya , contohnya seperti ilustrasi soal di bawah ini:</vt:lpstr>
      <vt:lpstr>Karena proses A datang pada detik 0 maka proses A di eksekusi oleh processor . Dan ketika proses A di eksekusi datang proses B pada detik ke 2 sehingga  dalam antrian proses B ada dalam tabel antrian , menunggu untuk di eksekusi. Seperti gambar di bawah ini:</vt:lpstr>
      <vt:lpstr>Karena proses B berada dalam antrian no 1 maka proses B lah yang di eksekusi oleh processor.</vt:lpstr>
      <vt:lpstr>Karena ketika Proses B di proses pada Detik ke 3 maka di antrian hanya ada proses A sementara proses E datang pada detik ke empat sehingga terjadilah antrian dengan posisi 1 yaitu proses A dan posisi ke 2 yaitu proses B. Seperti gambar di bawah ini</vt:lpstr>
      <vt:lpstr>Slide 7</vt:lpstr>
      <vt:lpstr>Slide 8</vt:lpstr>
      <vt:lpstr>Karena dalam antrian proses E dalam posisi 1 maka proses E yang di eksekusi oleh prosessor.</vt:lpstr>
      <vt:lpstr>Karena proses B yang berada di posisi 1 dalam antrian maka proses B lah yang di eksekusi terlebih dahulu.</vt:lpstr>
      <vt:lpstr>Karena Sisa waktu proses B sudah 0 atau habis maka proses B di keluarkan dari antrian sedangkan proses D yang masih memiliki sisswa waktu tetap ada dalam antrian.</vt:lpstr>
      <vt:lpstr>Ini adalah eksekusi yang terakhir yang dii lakukan prosessor kepada proses D.</vt:lpstr>
      <vt:lpstr>Mutual Exclusion</vt:lpstr>
      <vt:lpstr>Variabel Global</vt:lpstr>
      <vt:lpstr>Slide 15</vt:lpstr>
      <vt:lpstr>Algoritma</vt:lpstr>
      <vt:lpstr>Algoritma</vt:lpstr>
      <vt:lpstr>Kekacauan Yang Terjadi</vt:lpstr>
      <vt:lpstr>Slide 19</vt:lpstr>
      <vt:lpstr>Slide 20</vt:lpstr>
      <vt:lpstr>Proses pematian interup oleh konsumen A kepada konsumen B.</vt:lpstr>
      <vt:lpstr>Proses pematian interup oleh konsumen B kepada konsumen C.</vt:lpstr>
      <vt:lpstr>Proses pematian interup oleh konsumen C kepada konsumen D.</vt:lpstr>
      <vt:lpstr>Proses pematian interup oleh konsumen D meskipun tidak ada proses lain yang mengantri, ini dilakukan karena dalam metode ini yang melakukan pematian interup adalah proses yang di layani bukan prosessornya.</vt:lpstr>
      <vt:lpstr>Terima Kasih Semoga Bermanfaat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pembelajaran 3 Metode Pada Penjadwalan</dc:title>
  <dc:creator>Asus</dc:creator>
  <cp:lastModifiedBy>Acer</cp:lastModifiedBy>
  <cp:revision>19</cp:revision>
  <dcterms:created xsi:type="dcterms:W3CDTF">2012-11-08T01:15:28Z</dcterms:created>
  <dcterms:modified xsi:type="dcterms:W3CDTF">2012-12-28T01:10:57Z</dcterms:modified>
</cp:coreProperties>
</file>