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60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E8F41-8A97-4464-8E2C-43DE553531F7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55C1A-7731-4DCA-89B8-8197298B9D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Tugas Sistem Operasi</a:t>
            </a:r>
            <a:br>
              <a:rPr lang="id-ID" smtClean="0"/>
            </a:br>
            <a:r>
              <a:rPr lang="id-ID" smtClean="0"/>
              <a:t>Dosen : Jajang Kusnendar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Dany</a:t>
            </a:r>
            <a:r>
              <a:rPr lang="en-US" dirty="0" smtClean="0"/>
              <a:t> </a:t>
            </a:r>
            <a:r>
              <a:rPr lang="en-US" dirty="0" err="1" smtClean="0"/>
              <a:t>Nurul</a:t>
            </a:r>
            <a:r>
              <a:rPr lang="en-US" dirty="0" smtClean="0"/>
              <a:t> </a:t>
            </a:r>
            <a:r>
              <a:rPr lang="en-US" dirty="0" err="1" smtClean="0"/>
              <a:t>Hidayat</a:t>
            </a:r>
            <a:r>
              <a:rPr lang="en-US" dirty="0" smtClean="0"/>
              <a:t> (1005149)</a:t>
            </a:r>
          </a:p>
          <a:p>
            <a:r>
              <a:rPr lang="en-US" dirty="0" err="1" smtClean="0"/>
              <a:t>Foni</a:t>
            </a:r>
            <a:r>
              <a:rPr lang="en-US" dirty="0" smtClean="0"/>
              <a:t> Sri </a:t>
            </a:r>
            <a:r>
              <a:rPr lang="en-US" dirty="0" err="1" smtClean="0"/>
              <a:t>Hartuti</a:t>
            </a:r>
            <a:r>
              <a:rPr lang="en-US" dirty="0" smtClean="0"/>
              <a:t> (1001093)</a:t>
            </a:r>
          </a:p>
          <a:p>
            <a:r>
              <a:rPr lang="en-US" dirty="0" err="1" smtClean="0"/>
              <a:t>Rini</a:t>
            </a:r>
            <a:r>
              <a:rPr lang="en-US" dirty="0" smtClean="0"/>
              <a:t> </a:t>
            </a:r>
            <a:r>
              <a:rPr lang="en-US" dirty="0" err="1" smtClean="0"/>
              <a:t>Putri</a:t>
            </a:r>
            <a:r>
              <a:rPr lang="en-US" dirty="0" smtClean="0"/>
              <a:t> Pertiwi (1001097)</a:t>
            </a:r>
          </a:p>
          <a:p>
            <a:r>
              <a:rPr lang="en-US" dirty="0" err="1" smtClean="0"/>
              <a:t>Nur</a:t>
            </a:r>
            <a:r>
              <a:rPr lang="en-US" dirty="0" smtClean="0"/>
              <a:t> Indah </a:t>
            </a:r>
            <a:r>
              <a:rPr lang="en-US" dirty="0" err="1" smtClean="0"/>
              <a:t>Bako</a:t>
            </a:r>
            <a:r>
              <a:rPr lang="en-US" dirty="0" smtClean="0"/>
              <a:t> (1008990)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endParaRPr lang="en-US" dirty="0"/>
          </a:p>
        </p:txBody>
      </p:sp>
      <p:pic>
        <p:nvPicPr>
          <p:cNvPr id="4" name="Picture 4" descr="http://pelataranrumah.files.wordpress.com/2011/04/logo-upi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4876800"/>
            <a:ext cx="1828800" cy="181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Simplified Arabic Fixed" pitchFamily="49" charset="-78"/>
                <a:cs typeface="Simplified Arabic Fixed" pitchFamily="49" charset="-78"/>
              </a:rPr>
              <a:t>Process Scheduling Example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A923EEAE-C959-43FC-A712-A9B4700A1320}" type="slidenum">
              <a:rPr lang="en-US"/>
              <a:pPr/>
              <a:t>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18288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Arrival</a:t>
                      </a:r>
                      <a:r>
                        <a:rPr lang="en-US" baseline="0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Service</a:t>
                      </a:r>
                      <a:r>
                        <a:rPr lang="en-US" baseline="0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ctangle 249"/>
          <p:cNvSpPr/>
          <p:nvPr/>
        </p:nvSpPr>
        <p:spPr>
          <a:xfrm>
            <a:off x="5867400" y="4572000"/>
            <a:ext cx="1447800" cy="1981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3581400" y="4572000"/>
            <a:ext cx="1447800" cy="1981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Round-Robin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1289050"/>
            <a:ext cx="6403975" cy="692150"/>
            <a:chOff x="903" y="1008"/>
            <a:chExt cx="4034" cy="436"/>
          </a:xfrm>
        </p:grpSpPr>
        <p:sp>
          <p:nvSpPr>
            <p:cNvPr id="438277" name="Line 5"/>
            <p:cNvSpPr>
              <a:spLocks noChangeShapeType="1"/>
            </p:cNvSpPr>
            <p:nvPr/>
          </p:nvSpPr>
          <p:spPr bwMode="auto">
            <a:xfrm>
              <a:off x="1013" y="1440"/>
              <a:ext cx="38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78" name="Line 6"/>
            <p:cNvSpPr>
              <a:spLocks noChangeShapeType="1"/>
            </p:cNvSpPr>
            <p:nvPr/>
          </p:nvSpPr>
          <p:spPr bwMode="auto">
            <a:xfrm flipV="1">
              <a:off x="1008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79" name="Line 7"/>
            <p:cNvSpPr>
              <a:spLocks noChangeShapeType="1"/>
            </p:cNvSpPr>
            <p:nvPr/>
          </p:nvSpPr>
          <p:spPr bwMode="auto">
            <a:xfrm flipV="1">
              <a:off x="1200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0" name="Line 8"/>
            <p:cNvSpPr>
              <a:spLocks noChangeShapeType="1"/>
            </p:cNvSpPr>
            <p:nvPr/>
          </p:nvSpPr>
          <p:spPr bwMode="auto">
            <a:xfrm flipV="1">
              <a:off x="1392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1" name="Line 9"/>
            <p:cNvSpPr>
              <a:spLocks noChangeShapeType="1"/>
            </p:cNvSpPr>
            <p:nvPr/>
          </p:nvSpPr>
          <p:spPr bwMode="auto">
            <a:xfrm flipV="1">
              <a:off x="1584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2" name="Line 10"/>
            <p:cNvSpPr>
              <a:spLocks noChangeShapeType="1"/>
            </p:cNvSpPr>
            <p:nvPr/>
          </p:nvSpPr>
          <p:spPr bwMode="auto">
            <a:xfrm flipV="1">
              <a:off x="1776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3" name="Line 11"/>
            <p:cNvSpPr>
              <a:spLocks noChangeShapeType="1"/>
            </p:cNvSpPr>
            <p:nvPr/>
          </p:nvSpPr>
          <p:spPr bwMode="auto">
            <a:xfrm flipV="1">
              <a:off x="1968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4" name="Line 12"/>
            <p:cNvSpPr>
              <a:spLocks noChangeShapeType="1"/>
            </p:cNvSpPr>
            <p:nvPr/>
          </p:nvSpPr>
          <p:spPr bwMode="auto">
            <a:xfrm flipV="1">
              <a:off x="2160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5" name="Line 13"/>
            <p:cNvSpPr>
              <a:spLocks noChangeShapeType="1"/>
            </p:cNvSpPr>
            <p:nvPr/>
          </p:nvSpPr>
          <p:spPr bwMode="auto">
            <a:xfrm flipV="1">
              <a:off x="2352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6" name="Line 14"/>
            <p:cNvSpPr>
              <a:spLocks noChangeShapeType="1"/>
            </p:cNvSpPr>
            <p:nvPr/>
          </p:nvSpPr>
          <p:spPr bwMode="auto">
            <a:xfrm flipV="1">
              <a:off x="2544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7" name="Line 15"/>
            <p:cNvSpPr>
              <a:spLocks noChangeShapeType="1"/>
            </p:cNvSpPr>
            <p:nvPr/>
          </p:nvSpPr>
          <p:spPr bwMode="auto">
            <a:xfrm flipV="1">
              <a:off x="2736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8" name="Line 16"/>
            <p:cNvSpPr>
              <a:spLocks noChangeShapeType="1"/>
            </p:cNvSpPr>
            <p:nvPr/>
          </p:nvSpPr>
          <p:spPr bwMode="auto">
            <a:xfrm flipV="1">
              <a:off x="2928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89" name="Line 17"/>
            <p:cNvSpPr>
              <a:spLocks noChangeShapeType="1"/>
            </p:cNvSpPr>
            <p:nvPr/>
          </p:nvSpPr>
          <p:spPr bwMode="auto">
            <a:xfrm flipV="1">
              <a:off x="3120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0" name="Line 18"/>
            <p:cNvSpPr>
              <a:spLocks noChangeShapeType="1"/>
            </p:cNvSpPr>
            <p:nvPr/>
          </p:nvSpPr>
          <p:spPr bwMode="auto">
            <a:xfrm flipV="1">
              <a:off x="3312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1" name="Line 19"/>
            <p:cNvSpPr>
              <a:spLocks noChangeShapeType="1"/>
            </p:cNvSpPr>
            <p:nvPr/>
          </p:nvSpPr>
          <p:spPr bwMode="auto">
            <a:xfrm flipV="1">
              <a:off x="3504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2" name="Line 20"/>
            <p:cNvSpPr>
              <a:spLocks noChangeShapeType="1"/>
            </p:cNvSpPr>
            <p:nvPr/>
          </p:nvSpPr>
          <p:spPr bwMode="auto">
            <a:xfrm flipV="1">
              <a:off x="3696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3" name="Line 21"/>
            <p:cNvSpPr>
              <a:spLocks noChangeShapeType="1"/>
            </p:cNvSpPr>
            <p:nvPr/>
          </p:nvSpPr>
          <p:spPr bwMode="auto">
            <a:xfrm flipV="1">
              <a:off x="3888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4" name="Line 22"/>
            <p:cNvSpPr>
              <a:spLocks noChangeShapeType="1"/>
            </p:cNvSpPr>
            <p:nvPr/>
          </p:nvSpPr>
          <p:spPr bwMode="auto">
            <a:xfrm flipV="1">
              <a:off x="4080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5" name="Line 23"/>
            <p:cNvSpPr>
              <a:spLocks noChangeShapeType="1"/>
            </p:cNvSpPr>
            <p:nvPr/>
          </p:nvSpPr>
          <p:spPr bwMode="auto">
            <a:xfrm flipV="1">
              <a:off x="4272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6" name="Line 24"/>
            <p:cNvSpPr>
              <a:spLocks noChangeShapeType="1"/>
            </p:cNvSpPr>
            <p:nvPr/>
          </p:nvSpPr>
          <p:spPr bwMode="auto">
            <a:xfrm flipV="1">
              <a:off x="4464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7" name="Line 25"/>
            <p:cNvSpPr>
              <a:spLocks noChangeShapeType="1"/>
            </p:cNvSpPr>
            <p:nvPr/>
          </p:nvSpPr>
          <p:spPr bwMode="auto">
            <a:xfrm flipV="1">
              <a:off x="4656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8" name="Line 26"/>
            <p:cNvSpPr>
              <a:spLocks noChangeShapeType="1"/>
            </p:cNvSpPr>
            <p:nvPr/>
          </p:nvSpPr>
          <p:spPr bwMode="auto">
            <a:xfrm flipV="1">
              <a:off x="4848" y="129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8299" name="Rectangle 27"/>
            <p:cNvSpPr>
              <a:spLocks noChangeArrowheads="1"/>
            </p:cNvSpPr>
            <p:nvPr/>
          </p:nvSpPr>
          <p:spPr bwMode="auto">
            <a:xfrm>
              <a:off x="903" y="1056"/>
              <a:ext cx="178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38300" name="Rectangle 28"/>
            <p:cNvSpPr>
              <a:spLocks noChangeArrowheads="1"/>
            </p:cNvSpPr>
            <p:nvPr/>
          </p:nvSpPr>
          <p:spPr bwMode="auto">
            <a:xfrm>
              <a:off x="1863" y="1008"/>
              <a:ext cx="178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600">
                  <a:latin typeface="Times New Roman" pitchFamily="18" charset="0"/>
                </a:rPr>
                <a:t>5</a:t>
              </a:r>
            </a:p>
          </p:txBody>
        </p:sp>
        <p:sp>
          <p:nvSpPr>
            <p:cNvPr id="438301" name="Rectangle 29"/>
            <p:cNvSpPr>
              <a:spLocks noChangeArrowheads="1"/>
            </p:cNvSpPr>
            <p:nvPr/>
          </p:nvSpPr>
          <p:spPr bwMode="auto">
            <a:xfrm>
              <a:off x="2823" y="1056"/>
              <a:ext cx="242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600">
                  <a:latin typeface="Times New Roman" pitchFamily="18" charset="0"/>
                </a:rPr>
                <a:t>10</a:t>
              </a:r>
            </a:p>
          </p:txBody>
        </p:sp>
        <p:sp>
          <p:nvSpPr>
            <p:cNvPr id="438302" name="Rectangle 30"/>
            <p:cNvSpPr>
              <a:spLocks noChangeArrowheads="1"/>
            </p:cNvSpPr>
            <p:nvPr/>
          </p:nvSpPr>
          <p:spPr bwMode="auto">
            <a:xfrm>
              <a:off x="3735" y="1056"/>
              <a:ext cx="242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600">
                  <a:latin typeface="Times New Roman" pitchFamily="18" charset="0"/>
                </a:rPr>
                <a:t>15</a:t>
              </a:r>
            </a:p>
          </p:txBody>
        </p:sp>
        <p:sp>
          <p:nvSpPr>
            <p:cNvPr id="438303" name="Rectangle 31"/>
            <p:cNvSpPr>
              <a:spLocks noChangeArrowheads="1"/>
            </p:cNvSpPr>
            <p:nvPr/>
          </p:nvSpPr>
          <p:spPr bwMode="auto">
            <a:xfrm>
              <a:off x="4695" y="1056"/>
              <a:ext cx="242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600" dirty="0">
                  <a:latin typeface="Times New Roman" pitchFamily="18" charset="0"/>
                </a:rPr>
                <a:t>20</a:t>
              </a:r>
            </a:p>
          </p:txBody>
        </p:sp>
      </p:grpSp>
      <p:sp>
        <p:nvSpPr>
          <p:cNvPr id="438307" name="Rectangle 35"/>
          <p:cNvSpPr>
            <a:spLocks noChangeArrowheads="1"/>
          </p:cNvSpPr>
          <p:nvPr/>
        </p:nvSpPr>
        <p:spPr bwMode="auto">
          <a:xfrm>
            <a:off x="533400" y="2514600"/>
            <a:ext cx="330220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600" dirty="0">
                <a:latin typeface="Times New Roman" pitchFamily="18" charset="0"/>
              </a:rPr>
              <a:t>A</a:t>
            </a:r>
          </a:p>
        </p:txBody>
      </p:sp>
      <p:sp>
        <p:nvSpPr>
          <p:cNvPr id="438308" name="Rectangle 36"/>
          <p:cNvSpPr>
            <a:spLocks noChangeArrowheads="1"/>
          </p:cNvSpPr>
          <p:nvPr/>
        </p:nvSpPr>
        <p:spPr bwMode="auto">
          <a:xfrm>
            <a:off x="533400" y="2895600"/>
            <a:ext cx="318999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600" dirty="0">
                <a:latin typeface="Times New Roman" pitchFamily="18" charset="0"/>
              </a:rPr>
              <a:t>B</a:t>
            </a:r>
          </a:p>
        </p:txBody>
      </p:sp>
      <p:sp>
        <p:nvSpPr>
          <p:cNvPr id="438309" name="Rectangle 37"/>
          <p:cNvSpPr>
            <a:spLocks noChangeArrowheads="1"/>
          </p:cNvSpPr>
          <p:nvPr/>
        </p:nvSpPr>
        <p:spPr bwMode="auto">
          <a:xfrm>
            <a:off x="533400" y="3200400"/>
            <a:ext cx="318999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600" dirty="0">
                <a:latin typeface="Times New Roman" pitchFamily="18" charset="0"/>
              </a:rPr>
              <a:t>C</a:t>
            </a:r>
          </a:p>
        </p:txBody>
      </p:sp>
      <p:sp>
        <p:nvSpPr>
          <p:cNvPr id="438310" name="Rectangle 38"/>
          <p:cNvSpPr>
            <a:spLocks noChangeArrowheads="1"/>
          </p:cNvSpPr>
          <p:nvPr/>
        </p:nvSpPr>
        <p:spPr bwMode="auto">
          <a:xfrm>
            <a:off x="533400" y="3505200"/>
            <a:ext cx="330220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600" dirty="0">
                <a:latin typeface="Times New Roman" pitchFamily="18" charset="0"/>
              </a:rPr>
              <a:t>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850443" y="426720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ready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019800" y="426720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running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14400" y="1078468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Quantum = 1 ms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3352800" y="3897868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time=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?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990600" y="25146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1295400" y="25146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1600200" y="2819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1905000" y="25146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2209800" y="2819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Rectangle 186"/>
          <p:cNvSpPr/>
          <p:nvPr/>
        </p:nvSpPr>
        <p:spPr>
          <a:xfrm>
            <a:off x="1600200" y="25146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19050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/>
          <p:nvPr/>
        </p:nvSpPr>
        <p:spPr>
          <a:xfrm>
            <a:off x="2209800" y="31242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/>
          <p:nvPr/>
        </p:nvSpPr>
        <p:spPr>
          <a:xfrm>
            <a:off x="25146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2819400" y="2819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31242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>
            <a:off x="34290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3733800" y="2819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/>
          <p:nvPr/>
        </p:nvSpPr>
        <p:spPr>
          <a:xfrm>
            <a:off x="2514600" y="3124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3124200" y="34290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2819400" y="31242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/>
          <p:nvPr/>
        </p:nvSpPr>
        <p:spPr>
          <a:xfrm>
            <a:off x="3124200" y="31242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/>
          <p:nvPr/>
        </p:nvSpPr>
        <p:spPr>
          <a:xfrm>
            <a:off x="3429000" y="3124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/>
          <p:nvPr/>
        </p:nvSpPr>
        <p:spPr>
          <a:xfrm>
            <a:off x="3733800" y="31242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/>
          <p:nvPr/>
        </p:nvSpPr>
        <p:spPr>
          <a:xfrm>
            <a:off x="4038600" y="31242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/>
          <p:nvPr/>
        </p:nvSpPr>
        <p:spPr>
          <a:xfrm>
            <a:off x="4343400" y="3124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/>
          <p:nvPr/>
        </p:nvSpPr>
        <p:spPr>
          <a:xfrm>
            <a:off x="4953000" y="3124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Rectangle 221"/>
          <p:cNvSpPr/>
          <p:nvPr/>
        </p:nvSpPr>
        <p:spPr>
          <a:xfrm>
            <a:off x="2819400" y="34290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Rectangle 222"/>
          <p:cNvSpPr/>
          <p:nvPr/>
        </p:nvSpPr>
        <p:spPr>
          <a:xfrm>
            <a:off x="3429000" y="34290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Rectangle 223"/>
          <p:cNvSpPr/>
          <p:nvPr/>
        </p:nvSpPr>
        <p:spPr>
          <a:xfrm>
            <a:off x="3733800" y="34290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ectangle 229"/>
          <p:cNvSpPr/>
          <p:nvPr/>
        </p:nvSpPr>
        <p:spPr>
          <a:xfrm>
            <a:off x="4038600" y="34290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Rectangle 242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Rectangle 248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ectangle 250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/>
          <p:cNvSpPr/>
          <p:nvPr/>
        </p:nvSpPr>
        <p:spPr>
          <a:xfrm>
            <a:off x="4648200" y="55626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/>
          <p:cNvSpPr/>
          <p:nvPr/>
        </p:nvSpPr>
        <p:spPr>
          <a:xfrm>
            <a:off x="4648200" y="5867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/>
          <p:cNvSpPr/>
          <p:nvPr/>
        </p:nvSpPr>
        <p:spPr>
          <a:xfrm>
            <a:off x="4648200" y="6172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TextBox 264"/>
          <p:cNvSpPr txBox="1"/>
          <p:nvPr/>
        </p:nvSpPr>
        <p:spPr>
          <a:xfrm>
            <a:off x="4191000" y="38978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0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2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Rectangle 268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TextBox 269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3</a:t>
            </a:r>
          </a:p>
        </p:txBody>
      </p:sp>
      <p:sp>
        <p:nvSpPr>
          <p:cNvPr id="271" name="Rectangle 270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Rectangle 272"/>
          <p:cNvSpPr/>
          <p:nvPr/>
        </p:nvSpPr>
        <p:spPr>
          <a:xfrm>
            <a:off x="43434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Rectangle 273"/>
          <p:cNvSpPr/>
          <p:nvPr/>
        </p:nvSpPr>
        <p:spPr>
          <a:xfrm>
            <a:off x="4343400" y="55626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Rectangle 274"/>
          <p:cNvSpPr/>
          <p:nvPr/>
        </p:nvSpPr>
        <p:spPr>
          <a:xfrm>
            <a:off x="4343400" y="5867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TextBox 279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4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281" name="Rectangle 280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Rectangle 281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Rectangle 282"/>
          <p:cNvSpPr/>
          <p:nvPr/>
        </p:nvSpPr>
        <p:spPr>
          <a:xfrm>
            <a:off x="4343400" y="52578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/>
          <p:cNvSpPr/>
          <p:nvPr/>
        </p:nvSpPr>
        <p:spPr>
          <a:xfrm>
            <a:off x="4343400" y="55626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Rectangle 284"/>
          <p:cNvSpPr/>
          <p:nvPr/>
        </p:nvSpPr>
        <p:spPr>
          <a:xfrm>
            <a:off x="4648200" y="5867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Rectangle 285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Rectangle 286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Rectangle 288"/>
          <p:cNvSpPr/>
          <p:nvPr/>
        </p:nvSpPr>
        <p:spPr>
          <a:xfrm>
            <a:off x="4648200" y="55626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TextBox 290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5</a:t>
            </a:r>
          </a:p>
        </p:txBody>
      </p:sp>
      <p:sp>
        <p:nvSpPr>
          <p:cNvPr id="292" name="Rectangle 291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Rectangle 292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Rectangle 293"/>
          <p:cNvSpPr/>
          <p:nvPr/>
        </p:nvSpPr>
        <p:spPr>
          <a:xfrm>
            <a:off x="43434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Rectangle 294"/>
          <p:cNvSpPr/>
          <p:nvPr/>
        </p:nvSpPr>
        <p:spPr>
          <a:xfrm>
            <a:off x="4343400" y="55626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Rectangle 295"/>
          <p:cNvSpPr/>
          <p:nvPr/>
        </p:nvSpPr>
        <p:spPr>
          <a:xfrm>
            <a:off x="40386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Rectangle 296"/>
          <p:cNvSpPr/>
          <p:nvPr/>
        </p:nvSpPr>
        <p:spPr>
          <a:xfrm>
            <a:off x="43434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Rectangle 297"/>
          <p:cNvSpPr/>
          <p:nvPr/>
        </p:nvSpPr>
        <p:spPr>
          <a:xfrm>
            <a:off x="4648200" y="31242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Rectangle 298"/>
          <p:cNvSpPr/>
          <p:nvPr/>
        </p:nvSpPr>
        <p:spPr>
          <a:xfrm>
            <a:off x="4648200" y="2819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Rectangle 299"/>
          <p:cNvSpPr/>
          <p:nvPr/>
        </p:nvSpPr>
        <p:spPr>
          <a:xfrm>
            <a:off x="4953000" y="2819400"/>
            <a:ext cx="304800" cy="304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Rectangle 300"/>
          <p:cNvSpPr/>
          <p:nvPr/>
        </p:nvSpPr>
        <p:spPr>
          <a:xfrm>
            <a:off x="5257800" y="28194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Rectangle 302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Rectangle 303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Rectangle 304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Rectangle 305"/>
          <p:cNvSpPr/>
          <p:nvPr/>
        </p:nvSpPr>
        <p:spPr>
          <a:xfrm>
            <a:off x="4648200" y="55626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TextBox 306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6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08" name="Rectangle 307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Rectangle 308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Rectangle 309"/>
          <p:cNvSpPr/>
          <p:nvPr/>
        </p:nvSpPr>
        <p:spPr>
          <a:xfrm>
            <a:off x="40386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Rectangle 310"/>
          <p:cNvSpPr/>
          <p:nvPr/>
        </p:nvSpPr>
        <p:spPr>
          <a:xfrm>
            <a:off x="40386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Rectangle 311"/>
          <p:cNvSpPr/>
          <p:nvPr/>
        </p:nvSpPr>
        <p:spPr>
          <a:xfrm>
            <a:off x="4038600" y="52578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Rectangle 312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Rectangle 313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Rectangle 314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Rectangle 315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Rectangle 316"/>
          <p:cNvSpPr/>
          <p:nvPr/>
        </p:nvSpPr>
        <p:spPr>
          <a:xfrm>
            <a:off x="4343400" y="52578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TextBox 318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7</a:t>
            </a:r>
          </a:p>
        </p:txBody>
      </p:sp>
      <p:sp>
        <p:nvSpPr>
          <p:cNvPr id="320" name="Rectangle 319"/>
          <p:cNvSpPr/>
          <p:nvPr/>
        </p:nvSpPr>
        <p:spPr>
          <a:xfrm>
            <a:off x="40386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Rectangle 320"/>
          <p:cNvSpPr/>
          <p:nvPr/>
        </p:nvSpPr>
        <p:spPr>
          <a:xfrm>
            <a:off x="40386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Rectangle 321"/>
          <p:cNvSpPr/>
          <p:nvPr/>
        </p:nvSpPr>
        <p:spPr>
          <a:xfrm>
            <a:off x="40386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Rectangle 322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Rectangle 323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Rectangle 324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Rectangle 325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Rectangle 326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Rectangle 327"/>
          <p:cNvSpPr/>
          <p:nvPr/>
        </p:nvSpPr>
        <p:spPr>
          <a:xfrm>
            <a:off x="43434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TextBox 328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8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30" name="Rectangle 329"/>
          <p:cNvSpPr/>
          <p:nvPr/>
        </p:nvSpPr>
        <p:spPr>
          <a:xfrm>
            <a:off x="4038600" y="46482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Rectangle 330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Rectangle 331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Rectangle 332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Rectangle 333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TextBox 334"/>
          <p:cNvSpPr txBox="1"/>
          <p:nvPr/>
        </p:nvSpPr>
        <p:spPr>
          <a:xfrm>
            <a:off x="4191000" y="38862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implified Arabic Fixed" pitchFamily="49" charset="-78"/>
                <a:cs typeface="Simplified Arabic Fixed" pitchFamily="49" charset="-78"/>
              </a:rPr>
              <a:t>9</a:t>
            </a:r>
          </a:p>
        </p:txBody>
      </p:sp>
      <p:sp>
        <p:nvSpPr>
          <p:cNvPr id="336" name="Rectangle 335"/>
          <p:cNvSpPr/>
          <p:nvPr/>
        </p:nvSpPr>
        <p:spPr>
          <a:xfrm>
            <a:off x="40386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Rectangle 336"/>
          <p:cNvSpPr/>
          <p:nvPr/>
        </p:nvSpPr>
        <p:spPr>
          <a:xfrm>
            <a:off x="40386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Rectangle 337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Rectangle 338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Rectangle 339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TextBox 340"/>
          <p:cNvSpPr txBox="1"/>
          <p:nvPr/>
        </p:nvSpPr>
        <p:spPr>
          <a:xfrm>
            <a:off x="4114800" y="389786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10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42" name="Rectangle 341"/>
          <p:cNvSpPr/>
          <p:nvPr/>
        </p:nvSpPr>
        <p:spPr>
          <a:xfrm>
            <a:off x="40386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Rectangle 342"/>
          <p:cNvSpPr/>
          <p:nvPr/>
        </p:nvSpPr>
        <p:spPr>
          <a:xfrm>
            <a:off x="40386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Rectangle 343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Rectangle 344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Rectangle 345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Rectangle 346"/>
          <p:cNvSpPr/>
          <p:nvPr/>
        </p:nvSpPr>
        <p:spPr>
          <a:xfrm>
            <a:off x="43434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TextBox 347"/>
          <p:cNvSpPr txBox="1"/>
          <p:nvPr/>
        </p:nvSpPr>
        <p:spPr>
          <a:xfrm>
            <a:off x="4114800" y="389786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11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49" name="Rectangle 348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Rectangle 349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TextBox 351"/>
          <p:cNvSpPr txBox="1"/>
          <p:nvPr/>
        </p:nvSpPr>
        <p:spPr>
          <a:xfrm>
            <a:off x="4111618" y="389786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12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53" name="Rectangle 352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Rectangle 353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TextBox 354"/>
          <p:cNvSpPr txBox="1"/>
          <p:nvPr/>
        </p:nvSpPr>
        <p:spPr>
          <a:xfrm>
            <a:off x="4111618" y="389786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13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56" name="Rectangle 355"/>
          <p:cNvSpPr/>
          <p:nvPr/>
        </p:nvSpPr>
        <p:spPr>
          <a:xfrm>
            <a:off x="43434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Rectangle 356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TextBox 357"/>
          <p:cNvSpPr txBox="1"/>
          <p:nvPr/>
        </p:nvSpPr>
        <p:spPr>
          <a:xfrm>
            <a:off x="4111618" y="389786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14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4111618" y="389786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implified Arabic Fixed" pitchFamily="49" charset="-78"/>
                <a:cs typeface="Simplified Arabic Fixed" pitchFamily="49" charset="-78"/>
              </a:rPr>
              <a:t>15</a:t>
            </a:r>
            <a:endParaRPr lang="en-US" dirty="0"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4648200" y="49530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4648200" y="46482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4648200" y="52578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4648200" y="5562600"/>
            <a:ext cx="304800" cy="304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1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3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5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5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0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2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4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6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8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0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16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18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0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24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0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2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4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6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43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45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47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49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08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10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65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67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69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2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" dur="2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22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24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26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>
                      <p:stCondLst>
                        <p:cond delay="indefinite"/>
                      </p:stCondLst>
                      <p:childTnLst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8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73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4" fill="hold">
                      <p:stCondLst>
                        <p:cond delay="indefinite"/>
                      </p:stCondLst>
                      <p:childTnLst>
                        <p:par>
                          <p:cTn id="575" fill="hold">
                            <p:stCondLst>
                              <p:cond delay="0"/>
                            </p:stCondLst>
                            <p:childTnLst>
                              <p:par>
                                <p:cTn id="5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8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9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14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16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>
                      <p:stCondLst>
                        <p:cond delay="indefinite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7" fill="hold">
                      <p:stCondLst>
                        <p:cond delay="indefinite"/>
                      </p:stCondLst>
                      <p:childTnLst>
                        <p:par>
                          <p:cTn id="628" fill="hold">
                            <p:stCondLst>
                              <p:cond delay="0"/>
                            </p:stCondLst>
                            <p:childTnLst>
                              <p:par>
                                <p:cTn id="6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3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6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1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3" fill="hold">
                      <p:stCondLst>
                        <p:cond delay="indefinite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52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54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>
                      <p:stCondLst>
                        <p:cond delay="indefinite"/>
                      </p:stCondLst>
                      <p:childTnLst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7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7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5" fill="hold">
                      <p:stCondLst>
                        <p:cond delay="indefinite"/>
                      </p:stCondLst>
                      <p:childTnLst>
                        <p:par>
                          <p:cTn id="686" fill="hold">
                            <p:stCondLst>
                              <p:cond delay="0"/>
                            </p:stCondLst>
                            <p:childTnLst>
                              <p:par>
                                <p:cTn id="68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88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5" fill="hold">
                      <p:stCondLst>
                        <p:cond delay="indefinite"/>
                      </p:stCondLst>
                      <p:childTnLst>
                        <p:par>
                          <p:cTn id="696" fill="hold">
                            <p:stCondLst>
                              <p:cond delay="0"/>
                            </p:stCondLst>
                            <p:childTnLst>
                              <p:par>
                                <p:cTn id="6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4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9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714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5" fill="hold">
                      <p:stCondLst>
                        <p:cond delay="indefinite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1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4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6" dur="2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9" grpId="0" animBg="1"/>
      <p:bldP spid="154" grpId="0" animBg="1"/>
      <p:bldP spid="155" grpId="0" animBg="1"/>
      <p:bldP spid="173" grpId="0" animBg="1"/>
      <p:bldP spid="185" grpId="0" animBg="1"/>
      <p:bldP spid="187" grpId="0" animBg="1"/>
      <p:bldP spid="188" grpId="0" animBg="1"/>
      <p:bldP spid="189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8" grpId="0" animBg="1"/>
      <p:bldP spid="209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30" grpId="0" animBg="1"/>
      <p:bldP spid="243" grpId="0" animBg="1"/>
      <p:bldP spid="243" grpId="1" animBg="1"/>
      <p:bldP spid="243" grpId="2" animBg="1"/>
      <p:bldP spid="244" grpId="0" animBg="1"/>
      <p:bldP spid="244" grpId="1" animBg="1"/>
      <p:bldP spid="244" grpId="2" animBg="1"/>
      <p:bldP spid="249" grpId="0" animBg="1"/>
      <p:bldP spid="249" grpId="1" animBg="1"/>
      <p:bldP spid="249" grpId="2" animBg="1"/>
      <p:bldP spid="251" grpId="0" animBg="1"/>
      <p:bldP spid="251" grpId="1" animBg="1"/>
      <p:bldP spid="251" grpId="2" animBg="1"/>
      <p:bldP spid="253" grpId="0" animBg="1"/>
      <p:bldP spid="253" grpId="1" animBg="1"/>
      <p:bldP spid="253" grpId="2" animBg="1"/>
      <p:bldP spid="255" grpId="0" animBg="1"/>
      <p:bldP spid="255" grpId="1" animBg="1"/>
      <p:bldP spid="255" grpId="2" animBg="1"/>
      <p:bldP spid="256" grpId="0" animBg="1"/>
      <p:bldP spid="256" grpId="1" animBg="1"/>
      <p:bldP spid="256" grpId="2" animBg="1"/>
      <p:bldP spid="258" grpId="0" animBg="1"/>
      <p:bldP spid="258" grpId="1" animBg="1"/>
      <p:bldP spid="258" grpId="2" animBg="1"/>
      <p:bldP spid="259" grpId="0" animBg="1"/>
      <p:bldP spid="259" grpId="1" animBg="1"/>
      <p:bldP spid="259" grpId="2" animBg="1"/>
      <p:bldP spid="260" grpId="0" animBg="1"/>
      <p:bldP spid="260" grpId="1" animBg="1"/>
      <p:bldP spid="260" grpId="2" animBg="1"/>
      <p:bldP spid="261" grpId="0" animBg="1"/>
      <p:bldP spid="261" grpId="1" animBg="1"/>
      <p:bldP spid="261" grpId="2" animBg="1"/>
      <p:bldP spid="265" grpId="0"/>
      <p:bldP spid="265" grpId="1"/>
      <p:bldP spid="266" grpId="0"/>
      <p:bldP spid="266" grpId="1"/>
      <p:bldP spid="267" grpId="0"/>
      <p:bldP spid="267" grpId="1"/>
      <p:bldP spid="268" grpId="0" animBg="1"/>
      <p:bldP spid="268" grpId="1" animBg="1"/>
      <p:bldP spid="269" grpId="0" animBg="1"/>
      <p:bldP spid="269" grpId="1" animBg="1"/>
      <p:bldP spid="269" grpId="2" animBg="1"/>
      <p:bldP spid="270" grpId="0"/>
      <p:bldP spid="270" grpId="1"/>
      <p:bldP spid="271" grpId="0" animBg="1"/>
      <p:bldP spid="272" grpId="0" animBg="1"/>
      <p:bldP spid="273" grpId="0" animBg="1"/>
      <p:bldP spid="274" grpId="0" animBg="1"/>
      <p:bldP spid="275" grpId="0" animBg="1"/>
      <p:bldP spid="280" grpId="0"/>
      <p:bldP spid="280" grpId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5" grpId="2" animBg="1"/>
      <p:bldP spid="286" grpId="0" animBg="1"/>
      <p:bldP spid="286" grpId="1" animBg="1"/>
      <p:bldP spid="286" grpId="2" animBg="1"/>
      <p:bldP spid="287" grpId="0" animBg="1"/>
      <p:bldP spid="287" grpId="1" animBg="1"/>
      <p:bldP spid="287" grpId="2" animBg="1"/>
      <p:bldP spid="288" grpId="0" animBg="1"/>
      <p:bldP spid="288" grpId="1" animBg="1"/>
      <p:bldP spid="288" grpId="2" animBg="1"/>
      <p:bldP spid="289" grpId="0" animBg="1"/>
      <p:bldP spid="289" grpId="1" animBg="1"/>
      <p:bldP spid="289" grpId="2" animBg="1"/>
      <p:bldP spid="291" grpId="0"/>
      <p:bldP spid="291" grpId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3" grpId="0" animBg="1"/>
      <p:bldP spid="303" grpId="1" animBg="1"/>
      <p:bldP spid="303" grpId="2" animBg="1"/>
      <p:bldP spid="304" grpId="0" animBg="1"/>
      <p:bldP spid="304" grpId="1" animBg="1"/>
      <p:bldP spid="304" grpId="2" animBg="1"/>
      <p:bldP spid="305" grpId="0" animBg="1"/>
      <p:bldP spid="305" grpId="1" animBg="1"/>
      <p:bldP spid="305" grpId="2" animBg="1"/>
      <p:bldP spid="306" grpId="0" animBg="1"/>
      <p:bldP spid="306" grpId="1" animBg="1"/>
      <p:bldP spid="306" grpId="2" animBg="1"/>
      <p:bldP spid="307" grpId="2"/>
      <p:bldP spid="307" grpId="3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3" grpId="2" animBg="1"/>
      <p:bldP spid="314" grpId="0" animBg="1"/>
      <p:bldP spid="314" grpId="1" animBg="1"/>
      <p:bldP spid="314" grpId="2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9" grpId="0"/>
      <p:bldP spid="319" grpId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3" grpId="2" animBg="1"/>
      <p:bldP spid="324" grpId="0" animBg="1"/>
      <p:bldP spid="324" grpId="1" animBg="1"/>
      <p:bldP spid="324" grpId="2" animBg="1"/>
      <p:bldP spid="325" grpId="0" animBg="1"/>
      <p:bldP spid="325" grpId="1" animBg="1"/>
      <p:bldP spid="325" grpId="2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29" grpId="0"/>
      <p:bldP spid="329" grpId="1"/>
      <p:bldP spid="330" grpId="0" animBg="1"/>
      <p:bldP spid="330" grpId="1" animBg="1"/>
      <p:bldP spid="331" grpId="0" animBg="1"/>
      <p:bldP spid="331" grpId="1" animBg="1"/>
      <p:bldP spid="332" grpId="0" animBg="1"/>
      <p:bldP spid="332" grpId="1" animBg="1"/>
      <p:bldP spid="332" grpId="2" animBg="1"/>
      <p:bldP spid="333" grpId="0" animBg="1"/>
      <p:bldP spid="333" grpId="1" animBg="1"/>
      <p:bldP spid="333" grpId="2" animBg="1"/>
      <p:bldP spid="334" grpId="0" animBg="1"/>
      <p:bldP spid="334" grpId="1" animBg="1"/>
      <p:bldP spid="334" grpId="2" animBg="1"/>
      <p:bldP spid="335" grpId="0"/>
      <p:bldP spid="335" grpId="1"/>
      <p:bldP spid="336" grpId="0" animBg="1"/>
      <p:bldP spid="336" grpId="1" animBg="1"/>
      <p:bldP spid="337" grpId="0" animBg="1"/>
      <p:bldP spid="337" grpId="1" animBg="1"/>
      <p:bldP spid="338" grpId="0" animBg="1"/>
      <p:bldP spid="338" grpId="1" animBg="1"/>
      <p:bldP spid="338" grpId="2" animBg="1"/>
      <p:bldP spid="339" grpId="0" animBg="1"/>
      <p:bldP spid="339" grpId="1" animBg="1"/>
      <p:bldP spid="340" grpId="0" animBg="1"/>
      <p:bldP spid="340" grpId="1" animBg="1"/>
      <p:bldP spid="341" grpId="0"/>
      <p:bldP spid="341" grpId="1"/>
      <p:bldP spid="342" grpId="0" animBg="1"/>
      <p:bldP spid="342" grpId="1" animBg="1"/>
      <p:bldP spid="343" grpId="0" animBg="1"/>
      <p:bldP spid="343" grpId="1" animBg="1"/>
      <p:bldP spid="344" grpId="0" animBg="1"/>
      <p:bldP spid="344" grpId="1" animBg="1"/>
      <p:bldP spid="344" grpId="2" animBg="1"/>
      <p:bldP spid="345" grpId="0" animBg="1"/>
      <p:bldP spid="345" grpId="1" animBg="1"/>
      <p:bldP spid="345" grpId="2" animBg="1"/>
      <p:bldP spid="346" grpId="0" animBg="1"/>
      <p:bldP spid="346" grpId="1" animBg="1"/>
      <p:bldP spid="347" grpId="0" animBg="1"/>
      <p:bldP spid="347" grpId="1" animBg="1"/>
      <p:bldP spid="348" grpId="0"/>
      <p:bldP spid="348" grpId="1"/>
      <p:bldP spid="349" grpId="0" animBg="1"/>
      <p:bldP spid="349" grpId="1" animBg="1"/>
      <p:bldP spid="349" grpId="2" animBg="1"/>
      <p:bldP spid="350" grpId="0" animBg="1"/>
      <p:bldP spid="350" grpId="1" animBg="1"/>
      <p:bldP spid="350" grpId="2" animBg="1"/>
      <p:bldP spid="352" grpId="0"/>
      <p:bldP spid="352" grpId="1"/>
      <p:bldP spid="353" grpId="0" animBg="1"/>
      <p:bldP spid="353" grpId="1" animBg="1"/>
      <p:bldP spid="354" grpId="0" animBg="1"/>
      <p:bldP spid="354" grpId="1" animBg="1"/>
      <p:bldP spid="354" grpId="2" animBg="1"/>
      <p:bldP spid="355" grpId="0"/>
      <p:bldP spid="355" grpId="1"/>
      <p:bldP spid="356" grpId="0" animBg="1"/>
      <p:bldP spid="356" grpId="1" animBg="1"/>
      <p:bldP spid="357" grpId="0" animBg="1"/>
      <p:bldP spid="357" grpId="1" animBg="1"/>
      <p:bldP spid="357" grpId="2" animBg="1"/>
      <p:bldP spid="358" grpId="0"/>
      <p:bldP spid="358" grpId="1"/>
      <p:bldP spid="359" grpId="0"/>
      <p:bldP spid="170" grpId="0" animBg="1"/>
      <p:bldP spid="170" grpId="1" animBg="1"/>
      <p:bldP spid="170" grpId="2" animBg="1"/>
      <p:bldP spid="171" grpId="0" animBg="1"/>
      <p:bldP spid="171" grpId="1" animBg="1"/>
      <p:bldP spid="171" grpId="2" animBg="1"/>
      <p:bldP spid="172" grpId="0" animBg="1"/>
      <p:bldP spid="172" grpId="1" animBg="1"/>
      <p:bldP spid="172" grpId="2" animBg="1"/>
      <p:bldP spid="174" grpId="0" animBg="1"/>
      <p:bldP spid="174" grpId="1" animBg="1"/>
      <p:bldP spid="174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Simplified Arabic Fixed" pitchFamily="49" charset="-78"/>
                <a:cs typeface="Simplified Arabic Fixed" pitchFamily="49" charset="-78"/>
              </a:rPr>
              <a:t>Process Scheduling Example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A923EEAE-C959-43FC-A712-A9B4700A1320}" type="slidenum">
              <a:rPr lang="en-US"/>
              <a:pPr/>
              <a:t>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1828800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Burs</a:t>
                      </a:r>
                      <a:r>
                        <a:rPr lang="en-US" baseline="0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Waiting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Turn around Time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76400" y="4114800"/>
            <a:ext cx="2601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latin typeface="Simplified Arabic Fixed" pitchFamily="49" charset="-78"/>
                <a:cs typeface="Simplified Arabic Fixed" pitchFamily="49" charset="-78"/>
              </a:rPr>
              <a:t>Waktu</a:t>
            </a:r>
            <a:r>
              <a:rPr lang="en-US" sz="1200" i="1" dirty="0" smtClean="0"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1200" i="1" dirty="0" err="1" smtClean="0">
                <a:latin typeface="Simplified Arabic Fixed" pitchFamily="49" charset="-78"/>
                <a:cs typeface="Simplified Arabic Fixed" pitchFamily="49" charset="-78"/>
              </a:rPr>
              <a:t>dalam</a:t>
            </a:r>
            <a:r>
              <a:rPr lang="en-US" sz="1200" i="1" dirty="0" smtClean="0"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1200" i="1" dirty="0" err="1" smtClean="0">
                <a:latin typeface="Simplified Arabic Fixed" pitchFamily="49" charset="-78"/>
                <a:cs typeface="Simplified Arabic Fixed" pitchFamily="49" charset="-78"/>
              </a:rPr>
              <a:t>mili</a:t>
            </a:r>
            <a:r>
              <a:rPr lang="en-US" sz="1200" i="1" dirty="0" smtClean="0">
                <a:latin typeface="Simplified Arabic Fixed" pitchFamily="49" charset="-78"/>
                <a:cs typeface="Simplified Arabic Fixed" pitchFamily="49" charset="-78"/>
              </a:rPr>
              <a:t> second ms</a:t>
            </a:r>
            <a:endParaRPr lang="en-US" sz="1200" i="1" dirty="0">
              <a:latin typeface="Simplified Arabic Fixed" pitchFamily="49" charset="-78"/>
              <a:cs typeface="Simplified Arabic Fixed" pitchFamily="49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119</Words>
  <Application>Microsoft Office PowerPoint</Application>
  <PresentationFormat>On-screen Show (4:3)</PresentationFormat>
  <Paragraphs>78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Tugas Sistem Operasi Dosen : Jajang Kusnendar</vt:lpstr>
      <vt:lpstr>Process Scheduling Example</vt:lpstr>
      <vt:lpstr>Round-Robin</vt:lpstr>
      <vt:lpstr>Process Scheduling 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Robin</dc:title>
  <dc:creator>Dany Nurul Hidayat</dc:creator>
  <cp:lastModifiedBy>Acer</cp:lastModifiedBy>
  <cp:revision>38</cp:revision>
  <dcterms:created xsi:type="dcterms:W3CDTF">2012-11-08T02:57:50Z</dcterms:created>
  <dcterms:modified xsi:type="dcterms:W3CDTF">2012-12-28T01:28:34Z</dcterms:modified>
</cp:coreProperties>
</file>